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1" r:id="rId2"/>
    <p:sldId id="311" r:id="rId3"/>
    <p:sldId id="312" r:id="rId4"/>
    <p:sldId id="264" r:id="rId5"/>
    <p:sldId id="298" r:id="rId6"/>
    <p:sldId id="296" r:id="rId7"/>
    <p:sldId id="267" r:id="rId8"/>
    <p:sldId id="307" r:id="rId9"/>
    <p:sldId id="315" r:id="rId10"/>
    <p:sldId id="319" r:id="rId11"/>
    <p:sldId id="329" r:id="rId12"/>
    <p:sldId id="269" r:id="rId13"/>
    <p:sldId id="273" r:id="rId14"/>
    <p:sldId id="270" r:id="rId15"/>
    <p:sldId id="318" r:id="rId16"/>
    <p:sldId id="271" r:id="rId17"/>
    <p:sldId id="272" r:id="rId18"/>
    <p:sldId id="274" r:id="rId19"/>
    <p:sldId id="276" r:id="rId20"/>
    <p:sldId id="277" r:id="rId21"/>
    <p:sldId id="279" r:id="rId22"/>
    <p:sldId id="280" r:id="rId23"/>
    <p:sldId id="281" r:id="rId24"/>
    <p:sldId id="283" r:id="rId25"/>
    <p:sldId id="330" r:id="rId26"/>
    <p:sldId id="305" r:id="rId27"/>
    <p:sldId id="282" r:id="rId28"/>
    <p:sldId id="284" r:id="rId29"/>
    <p:sldId id="308" r:id="rId30"/>
    <p:sldId id="314" r:id="rId31"/>
    <p:sldId id="310" r:id="rId32"/>
    <p:sldId id="313" r:id="rId33"/>
    <p:sldId id="285" r:id="rId34"/>
    <p:sldId id="332" r:id="rId35"/>
    <p:sldId id="333" r:id="rId36"/>
    <p:sldId id="336" r:id="rId37"/>
    <p:sldId id="299" r:id="rId38"/>
    <p:sldId id="306" r:id="rId39"/>
    <p:sldId id="300" r:id="rId40"/>
    <p:sldId id="337" r:id="rId41"/>
    <p:sldId id="338" r:id="rId42"/>
    <p:sldId id="339" r:id="rId43"/>
    <p:sldId id="301" r:id="rId44"/>
    <p:sldId id="320" r:id="rId45"/>
    <p:sldId id="321" r:id="rId46"/>
    <p:sldId id="322" r:id="rId47"/>
    <p:sldId id="323" r:id="rId48"/>
    <p:sldId id="326" r:id="rId49"/>
    <p:sldId id="327" r:id="rId50"/>
    <p:sldId id="328" r:id="rId51"/>
    <p:sldId id="303" r:id="rId52"/>
    <p:sldId id="341" r:id="rId53"/>
    <p:sldId id="342" r:id="rId54"/>
    <p:sldId id="343" r:id="rId55"/>
    <p:sldId id="344" r:id="rId56"/>
    <p:sldId id="288" r:id="rId57"/>
    <p:sldId id="289" r:id="rId58"/>
    <p:sldId id="290" r:id="rId59"/>
    <p:sldId id="291" r:id="rId60"/>
    <p:sldId id="292" r:id="rId61"/>
    <p:sldId id="293" r:id="rId62"/>
    <p:sldId id="294" r:id="rId63"/>
    <p:sldId id="295" r:id="rId64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k/OjI3LFlA156J0HKynCvg" hashData="nW4dwQ5i6jbUQ+Zv2f5jJHawMFo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0099CC"/>
    <a:srgbClr val="66CCFF"/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</p:grpSp>
      <p:sp>
        <p:nvSpPr>
          <p:cNvPr id="9626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9626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882978B-EEDC-4671-8A7F-641A216CFB1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39543-C335-47EF-B374-57AACBBC9C4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9B684-0072-4E85-8223-4A9FD4052E6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D4C16-4792-48A2-802A-9752AC41C57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00087-55FA-4826-820A-8437F32ABC7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2B5DA-F008-44AD-983E-9E0BDF71C07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66896-201E-4310-B6B7-CD4E3595829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474A4-996C-4069-BB9A-736FC6476A1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F4E07C-3F44-4068-9163-2B8A8DB9F84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16C93-D3FB-4FB3-9818-B0C17D33CB8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1738A-D20F-450E-829B-C28B6A6D241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954EF-52D6-4614-8B37-928837F8ECD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B2AD2024-55A2-44C8-A68B-A6DE6765469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9523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9523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9524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95241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9524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  <p:sp>
          <p:nvSpPr>
            <p:cNvPr id="9524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9524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</p:grpSp>
      <p:sp>
        <p:nvSpPr>
          <p:cNvPr id="9524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9524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524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8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44675"/>
            <a:ext cx="8351837" cy="2376488"/>
          </a:xfrm>
        </p:spPr>
        <p:txBody>
          <a:bodyPr/>
          <a:lstStyle/>
          <a:p>
            <a:pPr eaLnBrk="1" hangingPunct="1"/>
            <a:r>
              <a:rPr lang="it-IT" sz="5400" smtClean="0">
                <a:solidFill>
                  <a:schemeClr val="tx1"/>
                </a:solidFill>
                <a:effectLst/>
              </a:rPr>
              <a:t>MALATTIE PRIMITIVE DEL MOTONEURONE</a:t>
            </a:r>
          </a:p>
        </p:txBody>
      </p:sp>
      <p:pic>
        <p:nvPicPr>
          <p:cNvPr id="307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5157788"/>
            <a:ext cx="1285875" cy="12858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>
                <a:solidFill>
                  <a:schemeClr val="hlink"/>
                </a:solidFill>
                <a:effectLst/>
              </a:rPr>
              <a:t>SLA sporadica - Età di esordio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/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116013" y="620713"/>
            <a:ext cx="6769100" cy="558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it-IT" sz="3600">
                <a:solidFill>
                  <a:schemeClr val="hlink"/>
                </a:solidFill>
                <a:latin typeface="Tahoma" pitchFamily="34" charset="0"/>
              </a:rPr>
              <a:t> Esordio:</a:t>
            </a:r>
            <a:r>
              <a:rPr lang="it-IT" sz="3600">
                <a:latin typeface="Tahoma" pitchFamily="34" charset="0"/>
              </a:rPr>
              <a:t> età media 57 anni, </a:t>
            </a:r>
          </a:p>
          <a:p>
            <a:r>
              <a:rPr lang="it-IT" sz="3600">
                <a:latin typeface="Tahoma" pitchFamily="34" charset="0"/>
              </a:rPr>
              <a:t>  con lieve prevalenza nei </a:t>
            </a:r>
          </a:p>
          <a:p>
            <a:r>
              <a:rPr lang="it-IT" sz="3600">
                <a:latin typeface="Tahoma" pitchFamily="34" charset="0"/>
              </a:rPr>
              <a:t>  maschi (M:F=3,1)</a:t>
            </a:r>
          </a:p>
          <a:p>
            <a:endParaRPr lang="it-IT" sz="3600">
              <a:latin typeface="Tahoma" pitchFamily="34" charset="0"/>
            </a:endParaRPr>
          </a:p>
          <a:p>
            <a:pPr>
              <a:buFontTx/>
              <a:buChar char="•"/>
            </a:pPr>
            <a:r>
              <a:rPr lang="it-IT" sz="3600">
                <a:latin typeface="Tahoma" pitchFamily="34" charset="0"/>
              </a:rPr>
              <a:t> </a:t>
            </a:r>
            <a:r>
              <a:rPr lang="it-IT" sz="3600">
                <a:solidFill>
                  <a:schemeClr val="hlink"/>
                </a:solidFill>
                <a:latin typeface="Tahoma" pitchFamily="34" charset="0"/>
              </a:rPr>
              <a:t>Sopravvivenza media:</a:t>
            </a:r>
            <a:r>
              <a:rPr lang="it-IT" sz="3600">
                <a:latin typeface="Tahoma" pitchFamily="34" charset="0"/>
              </a:rPr>
              <a:t> 36-45</a:t>
            </a:r>
          </a:p>
          <a:p>
            <a:r>
              <a:rPr lang="it-IT" sz="3600">
                <a:latin typeface="Tahoma" pitchFamily="34" charset="0"/>
              </a:rPr>
              <a:t>   mesi (5% dei casi arriva a 3</a:t>
            </a:r>
          </a:p>
          <a:p>
            <a:r>
              <a:rPr lang="it-IT" sz="3600">
                <a:latin typeface="Tahoma" pitchFamily="34" charset="0"/>
              </a:rPr>
              <a:t>   anni)</a:t>
            </a:r>
          </a:p>
          <a:p>
            <a:endParaRPr lang="it-IT" sz="3600">
              <a:latin typeface="Tahoma" pitchFamily="34" charset="0"/>
            </a:endParaRPr>
          </a:p>
          <a:p>
            <a:pPr>
              <a:buFontTx/>
              <a:buChar char="•"/>
            </a:pPr>
            <a:r>
              <a:rPr lang="it-IT" sz="3600">
                <a:latin typeface="Tahoma" pitchFamily="34" charset="0"/>
              </a:rPr>
              <a:t> </a:t>
            </a:r>
            <a:r>
              <a:rPr lang="it-IT" sz="3600">
                <a:solidFill>
                  <a:schemeClr val="hlink"/>
                </a:solidFill>
                <a:latin typeface="Tahoma" pitchFamily="34" charset="0"/>
              </a:rPr>
              <a:t>Prevalenza:</a:t>
            </a:r>
            <a:r>
              <a:rPr lang="it-IT" sz="3600">
                <a:latin typeface="Tahoma" pitchFamily="34" charset="0"/>
              </a:rPr>
              <a:t> 4-6 casi su</a:t>
            </a:r>
          </a:p>
          <a:p>
            <a:r>
              <a:rPr lang="it-IT" sz="3600">
                <a:latin typeface="Tahoma" pitchFamily="34" charset="0"/>
              </a:rPr>
              <a:t>  100.000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smtClean="0">
                <a:solidFill>
                  <a:schemeClr val="hlink"/>
                </a:solidFill>
                <a:effectLst/>
              </a:rPr>
              <a:t>Sclerosi laterale amiotrofica</a:t>
            </a:r>
            <a:br>
              <a:rPr lang="it-IT" sz="4000" smtClean="0">
                <a:solidFill>
                  <a:schemeClr val="hlink"/>
                </a:solidFill>
                <a:effectLst/>
              </a:rPr>
            </a:br>
            <a:r>
              <a:rPr lang="it-IT" sz="4000" smtClean="0">
                <a:solidFill>
                  <a:schemeClr val="hlink"/>
                </a:solidFill>
                <a:effectLst/>
              </a:rPr>
              <a:t> familiare [10%]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it-IT" sz="2800" b="1" smtClean="0">
                <a:solidFill>
                  <a:schemeClr val="hlink"/>
                </a:solidFill>
                <a:effectLst/>
              </a:rPr>
              <a:t>Forma giovanile</a:t>
            </a:r>
            <a:r>
              <a:rPr lang="it-IT" sz="2800" smtClean="0">
                <a:solidFill>
                  <a:schemeClr val="hlink"/>
                </a:solidFill>
                <a:effectLst/>
              </a:rPr>
              <a:t>:</a:t>
            </a:r>
            <a:r>
              <a:rPr lang="it-IT" sz="2800" smtClean="0">
                <a:effectLst/>
              </a:rPr>
              <a:t> rara. Ereditarietà autosomica recessiva. Esordio con segni piramidali agli AAII e bulbari; frequente associazione con decadimento mentale, corea, paralisi oculari. Sopravvivenza 15 anni.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800" u="sng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b="1" smtClean="0">
                <a:solidFill>
                  <a:schemeClr val="hlink"/>
                </a:solidFill>
                <a:effectLst/>
              </a:rPr>
              <a:t>Forma adulta</a:t>
            </a:r>
            <a:r>
              <a:rPr lang="it-IT" sz="2800" smtClean="0">
                <a:solidFill>
                  <a:schemeClr val="hlink"/>
                </a:solidFill>
                <a:effectLst/>
              </a:rPr>
              <a:t>:</a:t>
            </a:r>
            <a:r>
              <a:rPr lang="it-IT" sz="2800" smtClean="0">
                <a:effectLst/>
              </a:rPr>
              <a:t> 10% di tutti i casi di SLA. Ereditarietà autosomica dominante a penetranza alta o variabile. Clinicamente simile alla forma sporadica con esordio agli AAII più frequente e decadimento mentale nel 15% dei casi. 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8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smtClean="0">
                <a:solidFill>
                  <a:schemeClr val="hlink"/>
                </a:solidFill>
                <a:effectLst/>
              </a:rPr>
              <a:t>Sclerosi laterale amiotrofica</a:t>
            </a:r>
            <a:br>
              <a:rPr lang="it-IT" sz="4000" smtClean="0">
                <a:solidFill>
                  <a:schemeClr val="hlink"/>
                </a:solidFill>
                <a:effectLst/>
              </a:rPr>
            </a:br>
            <a:r>
              <a:rPr lang="it-IT" sz="4000" smtClean="0">
                <a:solidFill>
                  <a:schemeClr val="hlink"/>
                </a:solidFill>
                <a:effectLst/>
              </a:rPr>
              <a:t> familiare dell’adulto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z="2800" smtClean="0">
                <a:effectLst/>
              </a:rPr>
              <a:t>Sclerosi laterale amiotrofica con demenza frontotemporale a trasmissione autosomica dominante e maggiore compromissione del  motoneurone superiore</a:t>
            </a:r>
          </a:p>
          <a:p>
            <a:pPr eaLnBrk="1" hangingPunct="1">
              <a:buFont typeface="Wingdings" pitchFamily="2" charset="2"/>
              <a:buNone/>
            </a:pPr>
            <a:endParaRPr lang="it-IT" sz="2800" smtClean="0">
              <a:effectLst/>
            </a:endParaRPr>
          </a:p>
          <a:p>
            <a:pPr eaLnBrk="1" hangingPunct="1"/>
            <a:r>
              <a:rPr lang="it-IT" sz="2800" smtClean="0">
                <a:effectLst/>
              </a:rPr>
              <a:t>Sclerosi laterale amiotrofica con demenza frontotemporale e parkinsonismo a trasmissione autosomica dominante e maggiore compromissione del motoneurone inferiore</a:t>
            </a:r>
          </a:p>
          <a:p>
            <a:pPr eaLnBrk="1" hangingPunct="1">
              <a:buFont typeface="Wingdings" pitchFamily="2" charset="2"/>
              <a:buNone/>
            </a:pPr>
            <a:endParaRPr lang="it-IT" sz="2800" smtClean="0">
              <a:effectLst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smtClean="0">
                <a:solidFill>
                  <a:schemeClr val="hlink"/>
                </a:solidFill>
                <a:effectLst/>
              </a:rPr>
              <a:t>Eziopatogenesi: </a:t>
            </a:r>
            <a:r>
              <a:rPr lang="it-IT" sz="4000" smtClean="0">
                <a:solidFill>
                  <a:schemeClr val="tx1"/>
                </a:solidFill>
                <a:effectLst/>
              </a:rPr>
              <a:t>sconosciuta </a:t>
            </a:r>
            <a:br>
              <a:rPr lang="it-IT" sz="4000" smtClean="0">
                <a:solidFill>
                  <a:schemeClr val="tx1"/>
                </a:solidFill>
                <a:effectLst/>
              </a:rPr>
            </a:br>
            <a:endParaRPr lang="it-IT" sz="4000" smtClean="0">
              <a:solidFill>
                <a:schemeClr val="tx1"/>
              </a:solidFill>
              <a:effectLst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it-IT" sz="2400" smtClean="0">
                <a:effectLst/>
              </a:rPr>
              <a:t>Ipotesi genetica nella forma familiare (mutazione genica cromosoma 21), dove è alterata la produzione di superossido-dismutasi, “spazzino” cellulare, capace di eliminare radicali liberi [20% delle forme familiari].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2400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smtClean="0">
                <a:effectLst/>
              </a:rPr>
              <a:t>Ipotesi autoimmune: per associazione nel 10% casi con linfoma Hodgkin e non-Hodgkin; nel 10-20% dei casi presenza di anticorpi antiGM1 (membrana neuronale).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2400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smtClean="0">
                <a:effectLst/>
              </a:rPr>
              <a:t>Ipotesi eccitotossica: neurotrasmettitori eccitatori (glutammato, aspartato) danno luogo a morte cellulare programmata  </a:t>
            </a:r>
            <a:r>
              <a:rPr lang="it-IT" sz="2400" smtClean="0">
                <a:effectLst/>
                <a:latin typeface="Arial" charset="0"/>
                <a:cs typeface="Arial" charset="0"/>
              </a:rPr>
              <a:t>→  </a:t>
            </a:r>
            <a:r>
              <a:rPr lang="it-IT" sz="2400" smtClean="0">
                <a:effectLst/>
                <a:cs typeface="Arial" charset="0"/>
              </a:rPr>
              <a:t>apoptosi.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24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>
                <a:solidFill>
                  <a:schemeClr val="hlink"/>
                </a:solidFill>
                <a:effectLst/>
              </a:rPr>
              <a:t>Eziopatogenesi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800" smtClean="0"/>
              <a:t>Percentuale superiore alla media di casi di SLA nel calcio </a:t>
            </a:r>
            <a:r>
              <a:rPr lang="it-IT" sz="2800" smtClean="0">
                <a:cs typeface="Times New Roman" pitchFamily="18" charset="0"/>
              </a:rPr>
              <a:t>→ </a:t>
            </a:r>
            <a:r>
              <a:rPr lang="it-IT" sz="2800" smtClean="0"/>
              <a:t>100-150 volte la norma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smtClean="0"/>
              <a:t>Non è affatto provata la relazione fra doping e SLA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smtClean="0">
                <a:effectLst/>
              </a:rPr>
              <a:t>È molto più plausibile la tesi secondo la quale nel calcio i continui traumatismi e soprattutto l'interessamento del sistema nervoso centrale (colpi di testa </a:t>
            </a:r>
            <a:r>
              <a:rPr lang="it-IT" sz="2800" smtClean="0">
                <a:effectLst/>
                <a:cs typeface="Times New Roman" pitchFamily="18" charset="0"/>
              </a:rPr>
              <a:t>→ traumatismo</a:t>
            </a:r>
            <a:r>
              <a:rPr lang="it-IT" sz="280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800" smtClean="0">
                <a:effectLst/>
                <a:cs typeface="Times New Roman" pitchFamily="18" charset="0"/>
              </a:rPr>
              <a:t>verticale</a:t>
            </a:r>
            <a:r>
              <a:rPr lang="it-IT" sz="2800" smtClean="0">
                <a:effectLst/>
              </a:rPr>
              <a:t>) possano essere all'origine della malattia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smtClean="0">
                <a:effectLst/>
              </a:rPr>
              <a:t>La federazione olandese gioco calcio, per preservare il cervello dai microtraumi ripetuti, ha vietato il colpo di testa ai calciatori con meno di 16 anni</a:t>
            </a:r>
            <a:r>
              <a:rPr lang="it-IT" sz="2800" smtClean="0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0"/>
            <a:ext cx="8229600" cy="1371600"/>
          </a:xfrm>
        </p:spPr>
        <p:txBody>
          <a:bodyPr/>
          <a:lstStyle/>
          <a:p>
            <a:pPr eaLnBrk="1" hangingPunct="1"/>
            <a:r>
              <a:rPr lang="it-IT" b="0" smtClean="0">
                <a:solidFill>
                  <a:schemeClr val="hlink"/>
                </a:solidFill>
                <a:effectLst/>
              </a:rPr>
              <a:t>Neuropatologia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mtClean="0">
                <a:effectLst/>
              </a:rPr>
              <a:t>Perdita motoneuroni corna anteriori del midollo, tronco encefalico e corteccia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mtClean="0">
                <a:effectLst/>
              </a:rPr>
              <a:t>Degenerazione del fascio cortico-spinale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mtClean="0">
                <a:effectLst/>
              </a:rPr>
              <a:t>Degenerazione tronco dell’encefalo: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mtClean="0">
                <a:effectLst/>
              </a:rPr>
              <a:t>   XII n.c.,  n. ambiguo (IX, X, XI), più raramente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mtClean="0">
                <a:effectLst/>
              </a:rPr>
              <a:t>   il V ed il VII n.c., risparmiati i nuclei dei nervi oculomotori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mtClean="0">
                <a:effectLst/>
              </a:rPr>
              <a:t>Atrofia neurogena a carico dei muscoli 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1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381000"/>
            <a:ext cx="8229600" cy="1371600"/>
          </a:xfrm>
          <a:noFill/>
        </p:spPr>
        <p:txBody>
          <a:bodyPr/>
          <a:lstStyle/>
          <a:p>
            <a:pPr eaLnBrk="1" hangingPunct="1"/>
            <a:r>
              <a:rPr lang="it-IT" smtClean="0">
                <a:solidFill>
                  <a:schemeClr val="hlink"/>
                </a:solidFill>
                <a:effectLst/>
              </a:rPr>
              <a:t>Sintomatologia</a:t>
            </a:r>
            <a:br>
              <a:rPr lang="it-IT" smtClean="0">
                <a:solidFill>
                  <a:schemeClr val="hlink"/>
                </a:solidFill>
                <a:effectLst/>
              </a:rPr>
            </a:br>
            <a:endParaRPr lang="it-IT" smtClean="0">
              <a:solidFill>
                <a:schemeClr val="hlink"/>
              </a:solidFill>
              <a:effectLst/>
            </a:endParaRPr>
          </a:p>
        </p:txBody>
      </p:sp>
      <p:sp>
        <p:nvSpPr>
          <p:cNvPr id="19459" name="Rectangle 12"/>
          <p:cNvSpPr>
            <a:spLocks noChangeArrowheads="1"/>
          </p:cNvSpPr>
          <p:nvPr/>
        </p:nvSpPr>
        <p:spPr bwMode="auto">
          <a:xfrm>
            <a:off x="468313" y="1185863"/>
            <a:ext cx="8135937" cy="51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>
              <a:latin typeface="Tahoma" pitchFamily="34" charset="0"/>
            </a:endParaRPr>
          </a:p>
          <a:p>
            <a:endParaRPr lang="it-IT" sz="2400">
              <a:latin typeface="Tahoma" pitchFamily="34" charset="0"/>
            </a:endParaRPr>
          </a:p>
          <a:p>
            <a:r>
              <a:rPr lang="it-IT" sz="2400">
                <a:latin typeface="Tahoma" pitchFamily="34" charset="0"/>
              </a:rPr>
              <a:t>Sclerosi laterale: indica la gliosi delle colonne laterali del midollo spinale secondaria alla degenerazione del fascio corticospinale  [interessamento del I motoneurone]:</a:t>
            </a:r>
          </a:p>
          <a:p>
            <a:pPr lvl="1"/>
            <a:r>
              <a:rPr lang="it-IT" sz="2400">
                <a:latin typeface="Tahoma" pitchFamily="34" charset="0"/>
              </a:rPr>
              <a:t>• iperreflessia propriocettiva</a:t>
            </a:r>
          </a:p>
          <a:p>
            <a:pPr lvl="1"/>
            <a:r>
              <a:rPr lang="it-IT" sz="2400">
                <a:latin typeface="Tahoma" pitchFamily="34" charset="0"/>
              </a:rPr>
              <a:t>• mioclono</a:t>
            </a:r>
          </a:p>
          <a:p>
            <a:pPr lvl="1"/>
            <a:r>
              <a:rPr lang="it-IT" sz="2400">
                <a:latin typeface="Tahoma" pitchFamily="34" charset="0"/>
              </a:rPr>
              <a:t>• segno di Babinski e/o Hoffmann</a:t>
            </a:r>
          </a:p>
          <a:p>
            <a:pPr lvl="1"/>
            <a:endParaRPr lang="it-IT" sz="2400">
              <a:latin typeface="Tahoma" pitchFamily="34" charset="0"/>
            </a:endParaRPr>
          </a:p>
          <a:p>
            <a:r>
              <a:rPr lang="it-IT" sz="2400">
                <a:latin typeface="Tahoma" pitchFamily="34" charset="0"/>
              </a:rPr>
              <a:t>Amiotrofia: indica l’interessamento del II motoneurone:</a:t>
            </a:r>
          </a:p>
          <a:p>
            <a:pPr lvl="1"/>
            <a:r>
              <a:rPr lang="it-IT" sz="2400">
                <a:latin typeface="Tahoma" pitchFamily="34" charset="0"/>
              </a:rPr>
              <a:t>• atrofia muscolare</a:t>
            </a:r>
          </a:p>
          <a:p>
            <a:pPr lvl="1"/>
            <a:r>
              <a:rPr lang="it-IT" sz="2400">
                <a:latin typeface="Tahoma" pitchFamily="34" charset="0"/>
              </a:rPr>
              <a:t>• debolezza</a:t>
            </a:r>
          </a:p>
          <a:p>
            <a:pPr lvl="1"/>
            <a:r>
              <a:rPr lang="it-IT" sz="2400">
                <a:latin typeface="Tahoma" pitchFamily="34" charset="0"/>
              </a:rPr>
              <a:t>• fascicolazioni</a:t>
            </a:r>
          </a:p>
          <a:p>
            <a:pPr lvl="1"/>
            <a:endParaRPr lang="it-IT" sz="240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800" smtClean="0">
                <a:solidFill>
                  <a:schemeClr val="hlink"/>
                </a:solidFill>
                <a:effectLst/>
              </a:rPr>
              <a:t>Sintomatologia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400" b="1" smtClean="0">
                <a:effectLst/>
              </a:rPr>
              <a:t>SLA Classica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400" b="1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smtClean="0">
                <a:effectLst/>
              </a:rPr>
              <a:t>Nel 50% dei casi, esordio insidioso e progressivo con ipostenia ed  atrofia agli AASS prima, agli AAII poi.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smtClean="0">
                <a:effectLst/>
              </a:rPr>
              <a:t>Deficit motorio simmetrico, può essere inzialmente unilaterale.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smtClean="0">
                <a:effectLst/>
              </a:rPr>
              <a:t>Fascicolazioni e crampi muscolari negli stadi iniziali, specie alle mani.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smtClean="0">
                <a:effectLst/>
              </a:rPr>
              <a:t>Compromissione della via cortico-spinale: iperreflessia propriocettiva,  cloni rotula e piede; nelle fasi più avanzate spasticità agli AAII.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smtClean="0">
                <a:effectLst/>
              </a:rPr>
              <a:t>Andatura pareto-spastica.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smtClean="0">
                <a:effectLst/>
              </a:rPr>
              <a:t>Turbe delle sensibilità assenti !!!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smtClean="0">
                <a:effectLst/>
              </a:rPr>
              <a:t>Disfunzioni vescicali inusuali.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400" smtClean="0">
                <a:effectLst/>
              </a:rPr>
              <a:t> 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40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919162"/>
          </a:xfrm>
        </p:spPr>
        <p:txBody>
          <a:bodyPr/>
          <a:lstStyle/>
          <a:p>
            <a:pPr eaLnBrk="1" hangingPunct="1"/>
            <a:r>
              <a:rPr lang="it-IT" sz="4800" smtClean="0">
                <a:solidFill>
                  <a:schemeClr val="hlink"/>
                </a:solidFill>
                <a:effectLst/>
              </a:rPr>
              <a:t>Sintomatologia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2276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b="1" smtClean="0">
                <a:effectLst/>
              </a:rPr>
              <a:t>SLA Bulbare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800" smtClean="0">
                <a:effectLst/>
              </a:rPr>
              <a:t> 25% dei casi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2800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smtClean="0">
                <a:effectLst/>
              </a:rPr>
              <a:t>Esordio con difficoltà a pronunciare fonemi consonanti (labiali e linguali), ipotrofia e fascicolazioni ai margini linguali.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smtClean="0">
                <a:effectLst/>
              </a:rPr>
              <a:t>In fase più avanzata, impossibile la protrusione della lingua, disartria più evidente, voce nasale, disfagia per liquidi, solidi e poi totale, dispnea laringea, deficit del facciale di tipo centrale, atrofia della muscolatura masticatoria.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8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549275"/>
            <a:ext cx="8229600" cy="868363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rgbClr val="FFFF00"/>
                </a:solidFill>
                <a:effectLst/>
              </a:rPr>
              <a:t>Malattie dell’Unità Motoria</a:t>
            </a:r>
            <a:r>
              <a:rPr lang="en-US" sz="4000" smtClean="0"/>
              <a:t/>
            </a:r>
            <a:br>
              <a:rPr lang="en-US" sz="4000" smtClean="0"/>
            </a:br>
            <a:endParaRPr lang="it-IT" sz="4000" smtClean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b="1" smtClean="0">
                <a:solidFill>
                  <a:schemeClr val="hlink"/>
                </a:solidFill>
                <a:effectLst/>
              </a:rPr>
              <a:t>Malattie del motoneurone</a:t>
            </a:r>
            <a:br>
              <a:rPr lang="en-US" b="1" smtClean="0">
                <a:solidFill>
                  <a:schemeClr val="hlink"/>
                </a:solidFill>
                <a:effectLst/>
              </a:rPr>
            </a:br>
            <a:endParaRPr lang="en-US" b="1" smtClean="0">
              <a:solidFill>
                <a:schemeClr val="hlink"/>
              </a:solidFill>
              <a:effectLst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b="1" i="1" smtClean="0"/>
              <a:t>Malattie dei nervi periferici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b="1" smtClean="0"/>
              <a:t/>
            </a:r>
            <a:br>
              <a:rPr lang="en-US" b="1" smtClean="0"/>
            </a:br>
            <a:r>
              <a:rPr lang="en-US" b="1" i="1" smtClean="0">
                <a:effectLst/>
              </a:rPr>
              <a:t>Miopatie</a:t>
            </a:r>
            <a:r>
              <a:rPr lang="en-US" b="1" smtClean="0">
                <a:solidFill>
                  <a:schemeClr val="hlink"/>
                </a:solidFill>
              </a:rPr>
              <a:t/>
            </a:r>
            <a:br>
              <a:rPr lang="en-US" b="1" smtClean="0">
                <a:solidFill>
                  <a:schemeClr val="hlink"/>
                </a:solidFill>
              </a:rPr>
            </a:br>
            <a:r>
              <a:rPr lang="en-US" b="1" smtClean="0"/>
              <a:t/>
            </a:r>
            <a:br>
              <a:rPr lang="en-US" b="1" smtClean="0"/>
            </a:br>
            <a:r>
              <a:rPr lang="en-US" b="1" i="1" smtClean="0"/>
              <a:t>Malattie  della giunzione neuromuscolare</a:t>
            </a:r>
            <a:br>
              <a:rPr lang="en-US" b="1" i="1" smtClean="0"/>
            </a:br>
            <a:endParaRPr lang="it-IT" b="1" i="1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800" smtClean="0">
                <a:solidFill>
                  <a:schemeClr val="hlink"/>
                </a:solidFill>
                <a:effectLst/>
              </a:rPr>
              <a:t>Sintomatologia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b="1" smtClean="0">
                <a:effectLst/>
              </a:rPr>
              <a:t>SLA  Pseudopolineuropatica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800" smtClean="0">
                <a:effectLst/>
              </a:rPr>
              <a:t> [o forma agli arti inferiori]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800" smtClean="0">
                <a:effectLst/>
              </a:rPr>
              <a:t> 25-30% dei casi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800" smtClean="0">
              <a:effectLst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smtClean="0">
                <a:effectLst/>
              </a:rPr>
              <a:t>Deficit motorio ai muscoli della loggia antero-esterna alla gamba, uni- poi bilaterale.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800" smtClean="0">
              <a:effectLst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smtClean="0">
                <a:effectLst/>
              </a:rPr>
              <a:t>Crampi e fascicolazioni.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80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29600" cy="1103312"/>
          </a:xfrm>
        </p:spPr>
        <p:txBody>
          <a:bodyPr/>
          <a:lstStyle/>
          <a:p>
            <a:pPr eaLnBrk="1" hangingPunct="1"/>
            <a:r>
              <a:rPr lang="it-IT" sz="4800" smtClean="0">
                <a:solidFill>
                  <a:schemeClr val="hlink"/>
                </a:solidFill>
                <a:effectLst/>
              </a:rPr>
              <a:t>Sintomatologia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7529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800" smtClean="0">
                <a:effectLst/>
              </a:rPr>
              <a:t>Disartria (80%)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smtClean="0">
                <a:effectLst/>
              </a:rPr>
              <a:t>Disfagia (75%) </a:t>
            </a:r>
            <a:r>
              <a:rPr lang="it-IT" sz="2800" smtClean="0">
                <a:effectLst/>
                <a:latin typeface="Arial" charset="0"/>
                <a:cs typeface="Arial" charset="0"/>
              </a:rPr>
              <a:t>→</a:t>
            </a:r>
            <a:r>
              <a:rPr lang="it-IT" sz="2800" smtClean="0">
                <a:effectLst/>
              </a:rPr>
              <a:t> calo ponderale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smtClean="0">
                <a:effectLst/>
              </a:rPr>
              <a:t>Dolore  muscolo-scheletrico (60%) </a:t>
            </a:r>
            <a:r>
              <a:rPr lang="it-IT" sz="2800" smtClean="0">
                <a:effectLst/>
                <a:latin typeface="Arial" charset="0"/>
                <a:cs typeface="Arial" charset="0"/>
              </a:rPr>
              <a:t>→ sindrome della spalla bloccata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smtClean="0">
                <a:effectLst/>
              </a:rPr>
              <a:t>Disturbi neuropsicologici  di tipo frontale (50-60%)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smtClean="0">
                <a:effectLst/>
              </a:rPr>
              <a:t>Insonnia (48%) (ansia, dolori)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smtClean="0">
                <a:effectLst/>
              </a:rPr>
              <a:t>Dispnea (47%) </a:t>
            </a:r>
            <a:r>
              <a:rPr lang="it-IT" sz="2800" smtClean="0">
                <a:effectLst/>
                <a:latin typeface="Arial" charset="0"/>
                <a:cs typeface="Arial" charset="0"/>
              </a:rPr>
              <a:t>→</a:t>
            </a:r>
            <a:r>
              <a:rPr lang="it-IT" sz="2800" smtClean="0">
                <a:effectLst/>
                <a:latin typeface="Arial" charset="0"/>
              </a:rPr>
              <a:t> cefalea al risveglio da ipercapnia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smtClean="0">
                <a:effectLst/>
              </a:rPr>
              <a:t>Debolezza muscolare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smtClean="0">
                <a:effectLst/>
              </a:rPr>
              <a:t>Stipsi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800" smtClean="0">
              <a:effectLst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it-IT" sz="240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>
                <a:solidFill>
                  <a:schemeClr val="hlink"/>
                </a:solidFill>
              </a:rPr>
              <a:t>DIAGNOSI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it-IT" smtClean="0">
              <a:effectLst/>
            </a:endParaRPr>
          </a:p>
          <a:p>
            <a:pPr eaLnBrk="1" hangingPunct="1">
              <a:defRPr/>
            </a:pPr>
            <a:r>
              <a:rPr lang="it-IT" b="1" smtClean="0">
                <a:effectLst/>
              </a:rPr>
              <a:t>Non esistono test diagnostici specifici.</a:t>
            </a:r>
            <a:endParaRPr lang="it-IT" smtClean="0">
              <a:effectLst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b="1" smtClean="0">
              <a:effectLst/>
            </a:endParaRPr>
          </a:p>
          <a:p>
            <a:pPr eaLnBrk="1" hangingPunct="1">
              <a:defRPr/>
            </a:pPr>
            <a:r>
              <a:rPr lang="it-IT" b="1" smtClean="0">
                <a:effectLst/>
              </a:rPr>
              <a:t>La diagnosi è clinica (corretta nel 95% dei casi).</a:t>
            </a:r>
            <a:endParaRPr lang="it-IT" smtClean="0">
              <a:effectLst/>
            </a:endParaRPr>
          </a:p>
          <a:p>
            <a:pPr eaLnBrk="1" hangingPunct="1">
              <a:defRPr/>
            </a:pPr>
            <a:endParaRPr lang="it-IT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it-IT" smtClean="0">
                <a:solidFill>
                  <a:schemeClr val="hlink"/>
                </a:solidFill>
              </a:rPr>
              <a:t>DIAGNOSI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4640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it-IT" sz="2800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smtClean="0">
                <a:effectLst/>
              </a:rPr>
              <a:t>Esami strumentali utili: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400" smtClean="0">
                <a:solidFill>
                  <a:schemeClr val="hlink"/>
                </a:solidFill>
                <a:effectLst/>
              </a:rPr>
              <a:t>Elettromiografia:</a:t>
            </a:r>
            <a:r>
              <a:rPr lang="it-IT" sz="2400" smtClean="0">
                <a:effectLst/>
              </a:rPr>
              <a:t> quadro di denervazione ad almeno 3 arti.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400" smtClean="0">
                <a:solidFill>
                  <a:schemeClr val="hlink"/>
                </a:solidFill>
                <a:effectLst/>
              </a:rPr>
              <a:t>Risonanza Magnetica Nucleare:</a:t>
            </a:r>
            <a:r>
              <a:rPr lang="it-IT" sz="2400" smtClean="0">
                <a:effectLst/>
              </a:rPr>
              <a:t> può mostrare un aumento di segnale del tratto corticospinale.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2400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smtClean="0">
                <a:effectLst/>
              </a:rPr>
              <a:t>Solo in centri specializzati: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400" smtClean="0">
                <a:solidFill>
                  <a:schemeClr val="hlink"/>
                </a:solidFill>
                <a:effectLst/>
              </a:rPr>
              <a:t>Stimolazione magnetica corteccia motoria:</a:t>
            </a:r>
            <a:r>
              <a:rPr lang="it-IT" sz="2400" smtClean="0">
                <a:effectLst/>
              </a:rPr>
              <a:t> valuta conduzione tratto cortico-spinale.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t-IT" sz="2400" smtClean="0">
                <a:solidFill>
                  <a:schemeClr val="hlink"/>
                </a:solidFill>
                <a:effectLst/>
              </a:rPr>
              <a:t>Spettroscopia con risonanza magnetica:</a:t>
            </a:r>
            <a:r>
              <a:rPr lang="it-IT" sz="2400" smtClean="0">
                <a:effectLst/>
              </a:rPr>
              <a:t> misura il numero di motoneuroni sopravissuti.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80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11188" y="188913"/>
            <a:ext cx="7848600" cy="1584325"/>
          </a:xfrm>
        </p:spPr>
        <p:txBody>
          <a:bodyPr/>
          <a:lstStyle/>
          <a:p>
            <a:pPr eaLnBrk="1" hangingPunct="1"/>
            <a:r>
              <a:rPr lang="it-IT" sz="3200" smtClean="0">
                <a:solidFill>
                  <a:schemeClr val="hlink"/>
                </a:solidFill>
                <a:effectLst/>
              </a:rPr>
              <a:t>Criteri diagnostici (El Escorial, 1994)</a:t>
            </a:r>
            <a:br>
              <a:rPr lang="it-IT" sz="3200" smtClean="0">
                <a:solidFill>
                  <a:schemeClr val="hlink"/>
                </a:solidFill>
                <a:effectLst/>
              </a:rPr>
            </a:br>
            <a:r>
              <a:rPr lang="it-IT" sz="2400" smtClean="0">
                <a:solidFill>
                  <a:schemeClr val="tx1"/>
                </a:solidFill>
                <a:effectLst/>
              </a:rPr>
              <a:t>Revisione: Carvalho M et al. Electrodiagnostic</a:t>
            </a:r>
            <a:br>
              <a:rPr lang="it-IT" sz="2400" smtClean="0">
                <a:solidFill>
                  <a:schemeClr val="tx1"/>
                </a:solidFill>
                <a:effectLst/>
              </a:rPr>
            </a:br>
            <a:r>
              <a:rPr lang="it-IT" sz="2400" smtClean="0">
                <a:solidFill>
                  <a:schemeClr val="tx1"/>
                </a:solidFill>
                <a:effectLst/>
              </a:rPr>
              <a:t>criteria for diagnosis of ALS.  Clinical Neurophysiol</a:t>
            </a:r>
            <a:r>
              <a:rPr lang="it-IT" sz="2400" i="1" smtClean="0">
                <a:solidFill>
                  <a:schemeClr val="tx1"/>
                </a:solidFill>
                <a:effectLst/>
              </a:rPr>
              <a:t/>
            </a:r>
            <a:br>
              <a:rPr lang="it-IT" sz="2400" i="1" smtClean="0">
                <a:solidFill>
                  <a:schemeClr val="tx1"/>
                </a:solidFill>
                <a:effectLst/>
              </a:rPr>
            </a:br>
            <a:r>
              <a:rPr lang="it-IT" sz="2400" smtClean="0">
                <a:solidFill>
                  <a:schemeClr val="tx1"/>
                </a:solidFill>
                <a:effectLst/>
              </a:rPr>
              <a:t>2008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133600"/>
            <a:ext cx="8229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400" b="1" smtClean="0">
                <a:solidFill>
                  <a:schemeClr val="hlink"/>
                </a:solidFill>
                <a:effectLst/>
              </a:rPr>
              <a:t>SLA sospetta</a:t>
            </a:r>
            <a:r>
              <a:rPr lang="it-IT" sz="2400" smtClean="0">
                <a:effectLst/>
              </a:rPr>
              <a:t>: segni di lesione del motoneurone inferiore in uno o più distretti corporei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b="1" smtClean="0">
                <a:solidFill>
                  <a:schemeClr val="hlink"/>
                </a:solidFill>
                <a:effectLst/>
              </a:rPr>
              <a:t>SLA possibile</a:t>
            </a:r>
            <a:r>
              <a:rPr lang="it-IT" sz="2400" smtClean="0">
                <a:effectLst/>
              </a:rPr>
              <a:t>: segni di compromissione del motoneurone superiore o inferiore in un solo distretto corporeo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b="1" smtClean="0">
                <a:solidFill>
                  <a:schemeClr val="hlink"/>
                </a:solidFill>
                <a:effectLst/>
              </a:rPr>
              <a:t>SLA probabile</a:t>
            </a:r>
            <a:r>
              <a:rPr lang="it-IT" sz="2400" smtClean="0">
                <a:effectLst/>
              </a:rPr>
              <a:t>: compromissione del motoneurone superiore o inferiore in almeno due distretti corporei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b="1" smtClean="0">
                <a:solidFill>
                  <a:schemeClr val="hlink"/>
                </a:solidFill>
                <a:effectLst/>
              </a:rPr>
              <a:t>SLA definita</a:t>
            </a:r>
            <a:r>
              <a:rPr lang="it-IT" sz="2400" smtClean="0">
                <a:effectLst/>
              </a:rPr>
              <a:t>: segni di lesione del motoneurone superiore e inferiore sia a livello bulbare che in almeno due distretti corporei; oppure segni di lesione del motoneurone superiore o inferiore in tre distretti corporei.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40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Oval 4"/>
          <p:cNvSpPr>
            <a:spLocks noChangeArrowheads="1"/>
          </p:cNvSpPr>
          <p:nvPr/>
        </p:nvSpPr>
        <p:spPr bwMode="auto">
          <a:xfrm>
            <a:off x="3492500" y="1412875"/>
            <a:ext cx="2808288" cy="16351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000" b="1"/>
              <a:t>Esordio Motoneurone</a:t>
            </a:r>
          </a:p>
          <a:p>
            <a:pPr algn="ctr"/>
            <a:r>
              <a:rPr lang="it-IT" sz="2000" b="1"/>
              <a:t> Inferiore</a:t>
            </a:r>
          </a:p>
        </p:txBody>
      </p:sp>
      <p:sp>
        <p:nvSpPr>
          <p:cNvPr id="27651" name="Oval 5"/>
          <p:cNvSpPr>
            <a:spLocks noChangeArrowheads="1"/>
          </p:cNvSpPr>
          <p:nvPr/>
        </p:nvSpPr>
        <p:spPr bwMode="auto">
          <a:xfrm>
            <a:off x="5940425" y="3860800"/>
            <a:ext cx="2592388" cy="1584325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000" b="1"/>
              <a:t>Esordio Motoneurone</a:t>
            </a:r>
          </a:p>
          <a:p>
            <a:pPr algn="ctr"/>
            <a:r>
              <a:rPr lang="it-IT" sz="2000" b="1"/>
              <a:t> Inferiore</a:t>
            </a:r>
          </a:p>
        </p:txBody>
      </p:sp>
      <p:sp>
        <p:nvSpPr>
          <p:cNvPr id="27652" name="Oval 6"/>
          <p:cNvSpPr>
            <a:spLocks noChangeArrowheads="1"/>
          </p:cNvSpPr>
          <p:nvPr/>
        </p:nvSpPr>
        <p:spPr bwMode="auto">
          <a:xfrm>
            <a:off x="1476375" y="3860800"/>
            <a:ext cx="2303463" cy="15843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000" b="1"/>
              <a:t>Esordio Bulbare</a:t>
            </a:r>
          </a:p>
        </p:txBody>
      </p:sp>
      <p:sp>
        <p:nvSpPr>
          <p:cNvPr id="27653" name="Rectangle 7"/>
          <p:cNvSpPr>
            <a:spLocks noChangeArrowheads="1"/>
          </p:cNvSpPr>
          <p:nvPr/>
        </p:nvSpPr>
        <p:spPr bwMode="auto">
          <a:xfrm>
            <a:off x="3924300" y="3357563"/>
            <a:ext cx="1943100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1"/>
              <a:t>SLA Comune</a:t>
            </a:r>
          </a:p>
        </p:txBody>
      </p:sp>
      <p:sp>
        <p:nvSpPr>
          <p:cNvPr id="27654" name="Rectangle 8"/>
          <p:cNvSpPr>
            <a:spLocks noChangeArrowheads="1"/>
          </p:cNvSpPr>
          <p:nvPr/>
        </p:nvSpPr>
        <p:spPr bwMode="auto">
          <a:xfrm>
            <a:off x="179388" y="5734050"/>
            <a:ext cx="2952750" cy="841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b="1"/>
              <a:t>Paralisi Bulbare Progressiva</a:t>
            </a:r>
          </a:p>
        </p:txBody>
      </p:sp>
      <p:sp>
        <p:nvSpPr>
          <p:cNvPr id="27655" name="Rectangle 9"/>
          <p:cNvSpPr>
            <a:spLocks noChangeArrowheads="1"/>
          </p:cNvSpPr>
          <p:nvPr/>
        </p:nvSpPr>
        <p:spPr bwMode="auto">
          <a:xfrm>
            <a:off x="6227763" y="5805488"/>
            <a:ext cx="2736850" cy="842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b="1"/>
              <a:t>Sclerosi Laterale Primaria</a:t>
            </a:r>
          </a:p>
        </p:txBody>
      </p:sp>
      <p:sp>
        <p:nvSpPr>
          <p:cNvPr id="27656" name="Rectangle 10"/>
          <p:cNvSpPr>
            <a:spLocks noChangeArrowheads="1"/>
          </p:cNvSpPr>
          <p:nvPr/>
        </p:nvSpPr>
        <p:spPr bwMode="auto">
          <a:xfrm>
            <a:off x="179388" y="260350"/>
            <a:ext cx="3529012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b="1"/>
              <a:t>Atrofia Muscolare Progressiva</a:t>
            </a:r>
          </a:p>
        </p:txBody>
      </p:sp>
      <p:sp>
        <p:nvSpPr>
          <p:cNvPr id="27657" name="Line 11"/>
          <p:cNvSpPr>
            <a:spLocks noChangeShapeType="1"/>
          </p:cNvSpPr>
          <p:nvPr/>
        </p:nvSpPr>
        <p:spPr bwMode="auto">
          <a:xfrm flipV="1">
            <a:off x="611188" y="5084763"/>
            <a:ext cx="936625" cy="649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7658" name="Line 12"/>
          <p:cNvSpPr>
            <a:spLocks noChangeShapeType="1"/>
          </p:cNvSpPr>
          <p:nvPr/>
        </p:nvSpPr>
        <p:spPr bwMode="auto">
          <a:xfrm flipH="1" flipV="1">
            <a:off x="8243888" y="5229225"/>
            <a:ext cx="574675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7659" name="Line 13"/>
          <p:cNvSpPr>
            <a:spLocks noChangeShapeType="1"/>
          </p:cNvSpPr>
          <p:nvPr/>
        </p:nvSpPr>
        <p:spPr bwMode="auto">
          <a:xfrm>
            <a:off x="2843213" y="1196975"/>
            <a:ext cx="936625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smtClean="0">
                <a:solidFill>
                  <a:schemeClr val="hlink"/>
                </a:solidFill>
              </a:rPr>
              <a:t>SCLEROSI LATERALE PRIMARIA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pPr eaLnBrk="1" hangingPunct="1"/>
            <a:r>
              <a:rPr lang="it-IT" sz="2800" smtClean="0">
                <a:effectLst/>
              </a:rPr>
              <a:t>Esordio dopo la V decade di età</a:t>
            </a:r>
          </a:p>
          <a:p>
            <a:pPr eaLnBrk="1" hangingPunct="1"/>
            <a:r>
              <a:rPr lang="it-IT" sz="2800" smtClean="0">
                <a:effectLst/>
              </a:rPr>
              <a:t>Decorso progressivo</a:t>
            </a:r>
          </a:p>
          <a:p>
            <a:pPr eaLnBrk="1" hangingPunct="1"/>
            <a:r>
              <a:rPr lang="it-IT" sz="2800" smtClean="0">
                <a:effectLst/>
              </a:rPr>
              <a:t>Durata media della malattia 3 anni</a:t>
            </a:r>
          </a:p>
          <a:p>
            <a:pPr eaLnBrk="1" hangingPunct="1"/>
            <a:r>
              <a:rPr lang="it-IT" sz="2800" smtClean="0">
                <a:effectLst/>
              </a:rPr>
              <a:t>Tetra-paraparesi spastica </a:t>
            </a:r>
          </a:p>
          <a:p>
            <a:pPr eaLnBrk="1" hangingPunct="1"/>
            <a:r>
              <a:rPr lang="it-IT" sz="2800" smtClean="0">
                <a:effectLst/>
              </a:rPr>
              <a:t>Segni bulbari</a:t>
            </a:r>
          </a:p>
          <a:p>
            <a:pPr eaLnBrk="1" hangingPunct="1"/>
            <a:r>
              <a:rPr lang="it-IT" sz="2800" smtClean="0">
                <a:effectLst/>
              </a:rPr>
              <a:t>Labilità emotiva </a:t>
            </a:r>
          </a:p>
          <a:p>
            <a:pPr eaLnBrk="1" hangingPunct="1"/>
            <a:r>
              <a:rPr lang="it-IT" sz="2800" b="1" smtClean="0">
                <a:solidFill>
                  <a:schemeClr val="hlink"/>
                </a:solidFill>
                <a:effectLst/>
              </a:rPr>
              <a:t>Interessamento esclusivo del motoneurone superiore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smtClean="0">
                <a:solidFill>
                  <a:schemeClr val="hlink"/>
                </a:solidFill>
                <a:effectLst/>
              </a:rPr>
              <a:t>FATTORI PROGNOSTICI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05038"/>
            <a:ext cx="8229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it-IT" smtClean="0">
                <a:effectLst/>
              </a:rPr>
              <a:t>Età</a:t>
            </a:r>
          </a:p>
          <a:p>
            <a:pPr eaLnBrk="1" hangingPunct="1">
              <a:defRPr/>
            </a:pPr>
            <a:r>
              <a:rPr lang="it-IT" smtClean="0">
                <a:effectLst/>
              </a:rPr>
              <a:t>Sesso femminile</a:t>
            </a:r>
          </a:p>
          <a:p>
            <a:pPr eaLnBrk="1" hangingPunct="1">
              <a:defRPr/>
            </a:pPr>
            <a:r>
              <a:rPr lang="it-IT" smtClean="0">
                <a:effectLst/>
              </a:rPr>
              <a:t>Insorgenza bulbare</a:t>
            </a:r>
          </a:p>
          <a:p>
            <a:pPr eaLnBrk="1" hangingPunct="1">
              <a:defRPr/>
            </a:pPr>
            <a:r>
              <a:rPr lang="it-IT" smtClean="0">
                <a:effectLst/>
              </a:rPr>
              <a:t>Breve tempo tra insorgenza dei sintomi e diagnosi</a:t>
            </a:r>
          </a:p>
          <a:p>
            <a:pPr eaLnBrk="1" hangingPunct="1">
              <a:defRPr/>
            </a:pPr>
            <a:r>
              <a:rPr lang="it-IT" smtClean="0">
                <a:effectLst/>
              </a:rPr>
              <a:t>Gravità dei sintomi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mtClean="0">
              <a:effectLst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it-IT" sz="200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smtClean="0">
                <a:solidFill>
                  <a:schemeClr val="hlink"/>
                </a:solidFill>
                <a:effectLst/>
              </a:rPr>
              <a:t>TERAPIA  FARMACOLOGICA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sz="2800" smtClean="0">
                <a:effectLst/>
              </a:rPr>
              <a:t>Non esiste una terapia riconosciuta efficace.</a:t>
            </a:r>
          </a:p>
          <a:p>
            <a:pPr eaLnBrk="1" hangingPunct="1"/>
            <a:endParaRPr lang="it-IT" sz="2800" smtClean="0">
              <a:effectLst/>
            </a:endParaRPr>
          </a:p>
          <a:p>
            <a:pPr eaLnBrk="1" hangingPunct="1"/>
            <a:r>
              <a:rPr lang="it-IT" sz="2800" smtClean="0">
                <a:effectLst/>
              </a:rPr>
              <a:t>Il </a:t>
            </a:r>
            <a:r>
              <a:rPr lang="it-IT" sz="2800" b="1" smtClean="0">
                <a:solidFill>
                  <a:schemeClr val="hlink"/>
                </a:solidFill>
                <a:effectLst/>
              </a:rPr>
              <a:t>riluzolo</a:t>
            </a:r>
            <a:r>
              <a:rPr lang="it-IT" sz="2800" smtClean="0">
                <a:effectLst/>
              </a:rPr>
              <a:t>, antagonista glutamatergico, è l’unico farmaco che in studi controllati ha mostrato un beneficio marginale (aumenta la sopravvivenza di 3-6 mesi) ed è stato approvato dalla FDA con l’indicazione"prolungamento della sopravvivenza nella SLA senza tracheostomia”</a:t>
            </a:r>
            <a:r>
              <a:rPr lang="it-IT" sz="2800" smtClean="0">
                <a:solidFill>
                  <a:schemeClr val="accent2"/>
                </a:solidFill>
                <a:effectLst/>
              </a:rPr>
              <a:t> “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sz="2800" smtClean="0">
              <a:effectLst/>
            </a:endParaRPr>
          </a:p>
          <a:p>
            <a:pPr eaLnBrk="1" hangingPunct="1">
              <a:buFont typeface="Wingdings" pitchFamily="2" charset="2"/>
              <a:buNone/>
            </a:pPr>
            <a:endParaRPr lang="it-IT" sz="2800" smtClean="0">
              <a:effectLst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smtClean="0">
                <a:solidFill>
                  <a:schemeClr val="hlink"/>
                </a:solidFill>
                <a:effectLst/>
              </a:rPr>
              <a:t>TERAPIA  FARMACOLOGICA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400" b="1" smtClean="0">
                <a:solidFill>
                  <a:schemeClr val="hlink"/>
                </a:solidFill>
                <a:effectLst/>
              </a:rPr>
              <a:t>Erythropoietin concentration in serum and cerebrospinal fluid of patients with amyotrophic lateral sclerosis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400" b="1" smtClean="0">
              <a:solidFill>
                <a:schemeClr val="hlink"/>
              </a:solidFill>
              <a:effectLst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400" smtClean="0">
                <a:effectLst/>
              </a:rPr>
              <a:t>P. Janik  et al. Journal of Neural Transmission 2010, 117: 343-347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400" smtClean="0">
              <a:effectLst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400" smtClean="0">
              <a:effectLst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400" smtClean="0">
                <a:solidFill>
                  <a:srgbClr val="FFFF00"/>
                </a:solidFill>
                <a:effectLst/>
              </a:rPr>
              <a:t>“.. the decreased serum and CSF EPO concentration and the known EPO neuroprotective action may indicate that EPO administration can be a new promising therapeutic approach in ALS.”</a:t>
            </a:r>
            <a:r>
              <a:rPr lang="it-IT" sz="2400" smtClean="0">
                <a:solidFill>
                  <a:srgbClr val="FFFF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919162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hlink"/>
                </a:solidFill>
                <a:effectLst/>
              </a:rPr>
              <a:t>Unità Motoria</a:t>
            </a:r>
            <a:endParaRPr lang="it-IT" smtClean="0">
              <a:solidFill>
                <a:schemeClr val="hlink"/>
              </a:solidFill>
              <a:effectLst/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4672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mtClean="0">
                <a:effectLst/>
              </a:rPr>
              <a:t>L’unità motoria è formata da:</a:t>
            </a:r>
          </a:p>
          <a:p>
            <a:pPr eaLnBrk="1" hangingPunct="1">
              <a:defRPr/>
            </a:pPr>
            <a:r>
              <a:rPr lang="it-IT" smtClean="0">
                <a:effectLst/>
              </a:rPr>
              <a:t>Un singolo motoneurone</a:t>
            </a:r>
          </a:p>
          <a:p>
            <a:pPr eaLnBrk="1" hangingPunct="1">
              <a:defRPr/>
            </a:pPr>
            <a:r>
              <a:rPr lang="it-IT" smtClean="0">
                <a:effectLst/>
              </a:rPr>
              <a:t>Assone e collaterali assoniche</a:t>
            </a:r>
          </a:p>
          <a:p>
            <a:pPr eaLnBrk="1" hangingPunct="1">
              <a:defRPr/>
            </a:pPr>
            <a:r>
              <a:rPr lang="it-IT" smtClean="0">
                <a:effectLst/>
              </a:rPr>
              <a:t>Insieme di fibre muscolari dello stesso tipo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mtClean="0">
                <a:effectLst/>
              </a:rPr>
              <a:t>   innervate dallo stesso assone</a:t>
            </a:r>
          </a:p>
          <a:p>
            <a:pPr eaLnBrk="1" hangingPunct="1">
              <a:defRPr/>
            </a:pPr>
            <a:r>
              <a:rPr lang="it-IT" smtClean="0">
                <a:effectLst/>
              </a:rPr>
              <a:t>Giunzione neuromuscolare  (sinapsi chimica colinergica)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t-IT" smtClean="0">
                <a:solidFill>
                  <a:schemeClr val="hlink"/>
                </a:solidFill>
                <a:effectLst/>
              </a:rPr>
              <a:t>Trofismo del motoneurone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smtClean="0">
                <a:solidFill>
                  <a:schemeClr val="hlink"/>
                </a:solidFill>
                <a:effectLst/>
              </a:rPr>
              <a:t>TERAPIA  FARMACOLOGICA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800" b="1" smtClean="0">
                <a:solidFill>
                  <a:schemeClr val="hlink"/>
                </a:solidFill>
                <a:effectLst/>
              </a:rPr>
              <a:t>Sali di litio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800" b="1" smtClean="0">
              <a:solidFill>
                <a:schemeClr val="hlink"/>
              </a:solidFill>
              <a:effectLst/>
            </a:endParaRPr>
          </a:p>
          <a:p>
            <a:pPr eaLnBrk="1" hangingPunct="1">
              <a:lnSpc>
                <a:spcPct val="90000"/>
              </a:lnSpc>
            </a:pPr>
            <a:r>
              <a:rPr lang="it-IT" sz="2400" smtClean="0">
                <a:effectLst/>
              </a:rPr>
              <a:t>azione neuroprotettiva, in modelli sperimentali sia in vitro che in vivo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smtClean="0">
                <a:effectLst/>
              </a:rPr>
              <a:t>determina l’iperespressione di geni codificanti per proteine anti-apoptotiche (Bcl-2) 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smtClean="0">
                <a:effectLst/>
              </a:rPr>
              <a:t>diminuisce l’espressione di geni pro-apoptotici (p53 e Bax) 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smtClean="0">
                <a:effectLst/>
              </a:rPr>
              <a:t>induce l’espressione di fattori neurotrofici (BDNF) 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smtClean="0">
                <a:effectLst/>
              </a:rPr>
              <a:t>stimola la proliferazione di neuroblasti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smtClean="0">
                <a:solidFill>
                  <a:schemeClr val="hlink"/>
                </a:solidFill>
                <a:effectLst/>
              </a:rPr>
              <a:t>TERAPIA  FARMACOLOGICA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8138"/>
            <a:ext cx="8229600" cy="45180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400" b="1" smtClean="0">
                <a:solidFill>
                  <a:schemeClr val="hlink"/>
                </a:solidFill>
                <a:effectLst/>
              </a:rPr>
              <a:t>Lithium delays progression of amyotrophic lateral sclerosis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400" b="1" smtClean="0">
              <a:solidFill>
                <a:srgbClr val="FFFF00"/>
              </a:solidFill>
              <a:effectLst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400" smtClean="0">
                <a:effectLst/>
              </a:rPr>
              <a:t>Fornai F et al.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400" smtClean="0">
                <a:effectLst/>
              </a:rPr>
              <a:t>Proc Natl Acad Sci U S A. 2008, 105:2052-7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400" smtClean="0">
              <a:effectLst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400" smtClean="0">
                <a:solidFill>
                  <a:srgbClr val="FFFF00"/>
                </a:solidFill>
                <a:effectLst/>
              </a:rPr>
              <a:t>“(..) we found that daily doses of lithium [plasma levels ranging from 0.4 to 0.8 mEq/liter] delay disease progression in human patients affected by ALS. None of the patients treated with lithium died during the 15 months of the follow-up, and disease progression was markedly attenuated</a:t>
            </a:r>
            <a:r>
              <a:rPr lang="it-IT" sz="2400" smtClean="0">
                <a:solidFill>
                  <a:srgbClr val="FFFF00"/>
                </a:solidFill>
              </a:rPr>
              <a:t> when compared with control patients treated with riluzole for the same amount of time.”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smtClean="0">
                <a:solidFill>
                  <a:schemeClr val="hlink"/>
                </a:solidFill>
                <a:effectLst/>
              </a:rPr>
              <a:t>TERAPIA  FARMACOLOGICA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400" b="1" smtClean="0">
                <a:solidFill>
                  <a:schemeClr val="hlink"/>
                </a:solidFill>
                <a:effectLst/>
              </a:rPr>
              <a:t>Safety and efficacy of lithium in combination with riluzole for treatment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400" b="1" smtClean="0">
                <a:solidFill>
                  <a:schemeClr val="hlink"/>
                </a:solidFill>
                <a:effectLst/>
              </a:rPr>
              <a:t> of amyotrophic lateral sclerosis: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400" b="1" smtClean="0">
                <a:solidFill>
                  <a:schemeClr val="hlink"/>
                </a:solidFill>
                <a:effectLst/>
              </a:rPr>
              <a:t>a randomised, double-blind, placebo-controlled trial</a:t>
            </a:r>
            <a:r>
              <a:rPr lang="it-IT" sz="2400" smtClean="0">
                <a:solidFill>
                  <a:schemeClr val="hlink"/>
                </a:solidFill>
              </a:rPr>
              <a:t>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400" smtClean="0">
              <a:solidFill>
                <a:schemeClr val="hlink"/>
              </a:solidFill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400" smtClean="0">
                <a:effectLst/>
              </a:rPr>
              <a:t>Aggarwal SP et al.  Lancet Neurol. 2010</a:t>
            </a:r>
            <a:r>
              <a:rPr lang="it-IT" sz="2400" smtClean="0"/>
              <a:t> </a:t>
            </a:r>
            <a:endParaRPr lang="it-IT" sz="2400" smtClean="0">
              <a:effectLst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400" smtClean="0">
              <a:effectLst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800" smtClean="0">
                <a:solidFill>
                  <a:srgbClr val="FFFF00"/>
                </a:solidFill>
                <a:effectLst/>
              </a:rPr>
              <a:t>“We found no evidence that lithium in combination with riluzole slows progression of ALS more than riluzole alone.”</a:t>
            </a:r>
            <a:r>
              <a:rPr lang="it-IT" sz="2800" smtClean="0">
                <a:solidFill>
                  <a:srgbClr val="FFFF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600" smtClean="0">
                <a:solidFill>
                  <a:schemeClr val="hlink"/>
                </a:solidFill>
                <a:effectLst/>
              </a:rPr>
              <a:t>GESTIONE DELLE COMPLICANZE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800" smtClean="0"/>
              <a:t>Disfagia </a:t>
            </a:r>
            <a:r>
              <a:rPr lang="it-IT" sz="2800" smtClean="0">
                <a:latin typeface="Arial" charset="0"/>
                <a:cs typeface="Arial" charset="0"/>
              </a:rPr>
              <a:t>→  PEG</a:t>
            </a:r>
          </a:p>
          <a:p>
            <a:pPr eaLnBrk="1" hangingPunct="1">
              <a:defRPr/>
            </a:pPr>
            <a:r>
              <a:rPr lang="it-IT" sz="2800" smtClean="0"/>
              <a:t>Dolore  </a:t>
            </a:r>
            <a:r>
              <a:rPr lang="it-IT" sz="2800" smtClean="0">
                <a:latin typeface="Arial" charset="0"/>
                <a:cs typeface="Arial" charset="0"/>
              </a:rPr>
              <a:t>→ paracetamolo, tramadolo, oppiacei</a:t>
            </a:r>
          </a:p>
          <a:p>
            <a:pPr eaLnBrk="1" hangingPunct="1">
              <a:defRPr/>
            </a:pPr>
            <a:r>
              <a:rPr lang="it-IT" sz="2800" smtClean="0"/>
              <a:t>Scialorrea  </a:t>
            </a:r>
            <a:r>
              <a:rPr lang="it-IT" sz="2800" smtClean="0">
                <a:latin typeface="Arial" charset="0"/>
                <a:cs typeface="Arial" charset="0"/>
              </a:rPr>
              <a:t>→  anticolinergici a basse dosi; tossina botulinica</a:t>
            </a:r>
          </a:p>
          <a:p>
            <a:pPr eaLnBrk="1" hangingPunct="1">
              <a:defRPr/>
            </a:pPr>
            <a:r>
              <a:rPr lang="it-IT" sz="2800" smtClean="0">
                <a:latin typeface="Arial" charset="0"/>
                <a:cs typeface="Arial" charset="0"/>
              </a:rPr>
              <a:t>Ansia  →  benzodiazepine </a:t>
            </a:r>
          </a:p>
          <a:p>
            <a:pPr eaLnBrk="1" hangingPunct="1">
              <a:defRPr/>
            </a:pPr>
            <a:r>
              <a:rPr lang="it-IT" sz="2800" smtClean="0"/>
              <a:t>Spasticità  </a:t>
            </a:r>
            <a:r>
              <a:rPr lang="it-IT" sz="2800" smtClean="0">
                <a:latin typeface="Arial" charset="0"/>
                <a:cs typeface="Arial" charset="0"/>
              </a:rPr>
              <a:t>→  miorilassanti centrali [impianto intratecale al baclofen]</a:t>
            </a:r>
          </a:p>
          <a:p>
            <a:pPr eaLnBrk="1" hangingPunct="1">
              <a:defRPr/>
            </a:pPr>
            <a:r>
              <a:rPr lang="it-IT" sz="2800" smtClean="0"/>
              <a:t>Deficit respiratorio </a:t>
            </a:r>
            <a:r>
              <a:rPr lang="it-IT" sz="2800" smtClean="0">
                <a:latin typeface="Arial" charset="0"/>
                <a:cs typeface="Arial" charset="0"/>
              </a:rPr>
              <a:t>→  ventilazione meccanica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80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>
                <a:solidFill>
                  <a:schemeClr val="hlink"/>
                </a:solidFill>
                <a:effectLst/>
              </a:rPr>
              <a:t>GESTIONE RIABILITATIVA</a:t>
            </a:r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468313" y="1628775"/>
            <a:ext cx="3095625" cy="1223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it-IT" sz="2000" b="1"/>
              <a:t>Atteggiamento di rinuncia</a:t>
            </a:r>
          </a:p>
          <a:p>
            <a:r>
              <a:rPr lang="it-IT" sz="2000" b="1"/>
              <a:t> degli addetti ai lavori</a:t>
            </a:r>
          </a:p>
          <a:p>
            <a:endParaRPr lang="it-IT"/>
          </a:p>
        </p:txBody>
      </p:sp>
      <p:sp>
        <p:nvSpPr>
          <p:cNvPr id="36868" name="Rectangle 5"/>
          <p:cNvSpPr>
            <a:spLocks noChangeArrowheads="1"/>
          </p:cNvSpPr>
          <p:nvPr/>
        </p:nvSpPr>
        <p:spPr bwMode="auto">
          <a:xfrm>
            <a:off x="5795963" y="1557338"/>
            <a:ext cx="2879725" cy="13668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000" b="1"/>
              <a:t>Riabilitazione non </a:t>
            </a:r>
          </a:p>
          <a:p>
            <a:pPr algn="ctr"/>
            <a:r>
              <a:rPr lang="it-IT" sz="2000" b="1"/>
              <a:t>sempre adeguata</a:t>
            </a:r>
          </a:p>
          <a:p>
            <a:pPr algn="ctr"/>
            <a:endParaRPr lang="it-IT" b="1"/>
          </a:p>
        </p:txBody>
      </p:sp>
      <p:sp>
        <p:nvSpPr>
          <p:cNvPr id="36869" name="AutoShape 6"/>
          <p:cNvSpPr>
            <a:spLocks noChangeArrowheads="1"/>
          </p:cNvSpPr>
          <p:nvPr/>
        </p:nvSpPr>
        <p:spPr bwMode="auto">
          <a:xfrm>
            <a:off x="3995738" y="2060575"/>
            <a:ext cx="1223962" cy="485775"/>
          </a:xfrm>
          <a:prstGeom prst="rightArrow">
            <a:avLst>
              <a:gd name="adj1" fmla="val 50000"/>
              <a:gd name="adj2" fmla="val 6299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6870" name="Rectangle 7"/>
          <p:cNvSpPr>
            <a:spLocks noChangeArrowheads="1"/>
          </p:cNvSpPr>
          <p:nvPr/>
        </p:nvSpPr>
        <p:spPr bwMode="auto">
          <a:xfrm>
            <a:off x="539750" y="4581525"/>
            <a:ext cx="6480175" cy="2066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000" b="1"/>
              <a:t>Cercare di recuperare la forza muscolare con una intensa</a:t>
            </a:r>
          </a:p>
          <a:p>
            <a:pPr algn="ctr"/>
            <a:r>
              <a:rPr lang="it-IT" sz="2000" b="1"/>
              <a:t> attività fisica è controindicato e dannoso, perché</a:t>
            </a:r>
          </a:p>
          <a:p>
            <a:pPr algn="ctr"/>
            <a:r>
              <a:rPr lang="it-IT" sz="2000" b="1"/>
              <a:t> può aumentare il precoce affaticamento e</a:t>
            </a:r>
          </a:p>
          <a:p>
            <a:pPr algn="ctr"/>
            <a:r>
              <a:rPr lang="it-IT" sz="2000" b="1"/>
              <a:t>peggiorare le capacità funzionali  già compromesse</a:t>
            </a:r>
          </a:p>
        </p:txBody>
      </p:sp>
      <p:sp>
        <p:nvSpPr>
          <p:cNvPr id="36871" name="AutoShape 8"/>
          <p:cNvSpPr>
            <a:spLocks noChangeArrowheads="1"/>
          </p:cNvSpPr>
          <p:nvPr/>
        </p:nvSpPr>
        <p:spPr bwMode="auto">
          <a:xfrm>
            <a:off x="7451725" y="3213100"/>
            <a:ext cx="1514475" cy="2520950"/>
          </a:xfrm>
          <a:prstGeom prst="curvedLeftArrow">
            <a:avLst>
              <a:gd name="adj1" fmla="val 35110"/>
              <a:gd name="adj2" fmla="val 6658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>
                <a:solidFill>
                  <a:schemeClr val="hlink"/>
                </a:solidFill>
                <a:effectLst/>
              </a:rPr>
              <a:t>GESTIONE RIABILITATIVA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it-IT" b="1" smtClean="0">
                <a:effectLst/>
              </a:rPr>
              <a:t>Il progetto riabilitativo  è vincolato dalla storia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it-IT" b="1" smtClean="0">
                <a:effectLst/>
              </a:rPr>
              <a:t>naturale della SLA che può avere un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it-IT" b="1" smtClean="0">
                <a:effectLst/>
              </a:rPr>
              <a:t>decorso lentamente o rapidamente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it-IT" b="1" smtClean="0">
                <a:effectLst/>
              </a:rPr>
              <a:t>progressivo per cui un corretto programma riabilitativo deve prevedere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it-IT" b="1" smtClean="0">
                <a:effectLst/>
              </a:rPr>
              <a:t> l’individuazione di obiettivi specifici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it-IT" b="1" smtClean="0">
                <a:effectLst/>
              </a:rPr>
              <a:t>per ogni fase della malattia</a:t>
            </a:r>
          </a:p>
          <a:p>
            <a:pPr eaLnBrk="1" hangingPunct="1">
              <a:buFont typeface="Wingdings" pitchFamily="2" charset="2"/>
              <a:buNone/>
            </a:pPr>
            <a:endParaRPr lang="it-IT" b="1" smtClean="0">
              <a:effectLst/>
            </a:endParaRPr>
          </a:p>
          <a:p>
            <a:pPr eaLnBrk="1" hangingPunct="1">
              <a:buFont typeface="Wingdings" pitchFamily="2" charset="2"/>
              <a:buNone/>
            </a:pPr>
            <a:endParaRPr lang="it-IT" b="1" smtClean="0">
              <a:effectLst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>
                <a:solidFill>
                  <a:schemeClr val="hlink"/>
                </a:solidFill>
                <a:effectLst/>
              </a:rPr>
              <a:t>GESTIONE RIABILITATIVA</a:t>
            </a:r>
          </a:p>
        </p:txBody>
      </p:sp>
      <p:graphicFrame>
        <p:nvGraphicFramePr>
          <p:cNvPr id="123922" name="Group 18"/>
          <p:cNvGraphicFramePr>
            <a:graphicFrameLocks noGrp="1"/>
          </p:cNvGraphicFramePr>
          <p:nvPr>
            <p:ph idx="1"/>
          </p:nvPr>
        </p:nvGraphicFramePr>
        <p:xfrm>
          <a:off x="457200" y="2492375"/>
          <a:ext cx="8229600" cy="4956175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3633788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Garamond" pitchFamily="18" charset="0"/>
                        </a:rPr>
                        <a:t>Inizio immediato della fisioterapia</a:t>
                      </a: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(anche in fasi precoci e clinicamente quasi silenti della malattia)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Garamond" pitchFamily="18" charset="0"/>
                        </a:rPr>
                        <a:t>  Individuazione del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Garamond" pitchFamily="18" charset="0"/>
                        </a:rPr>
                        <a:t>    caregiver all’interno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Garamond" pitchFamily="18" charset="0"/>
                        </a:rPr>
                        <a:t>    della famiglia</a:t>
                      </a: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(che 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   faccia carico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   dell’assistenza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   quotidiana del paziente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   ed impari col tempo 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   aiutarlo)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23" name="Rectangle 19"/>
          <p:cNvSpPr>
            <a:spLocks noChangeArrowheads="1"/>
          </p:cNvSpPr>
          <p:nvPr/>
        </p:nvSpPr>
        <p:spPr bwMode="auto">
          <a:xfrm>
            <a:off x="2987675" y="1628775"/>
            <a:ext cx="3024188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800" b="1">
                <a:solidFill>
                  <a:srgbClr val="FFFF00"/>
                </a:solidFill>
              </a:rPr>
              <a:t>E’ importante:</a:t>
            </a:r>
          </a:p>
        </p:txBody>
      </p:sp>
      <p:sp>
        <p:nvSpPr>
          <p:cNvPr id="38924" name="Line 20"/>
          <p:cNvSpPr>
            <a:spLocks noChangeShapeType="1"/>
          </p:cNvSpPr>
          <p:nvPr/>
        </p:nvSpPr>
        <p:spPr bwMode="auto">
          <a:xfrm flipH="1">
            <a:off x="2339975" y="191611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38925" name="Line 22"/>
          <p:cNvSpPr>
            <a:spLocks noChangeShapeType="1"/>
          </p:cNvSpPr>
          <p:nvPr/>
        </p:nvSpPr>
        <p:spPr bwMode="auto">
          <a:xfrm>
            <a:off x="2339975" y="1916113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38926" name="Line 23"/>
          <p:cNvSpPr>
            <a:spLocks noChangeShapeType="1"/>
          </p:cNvSpPr>
          <p:nvPr/>
        </p:nvSpPr>
        <p:spPr bwMode="auto">
          <a:xfrm>
            <a:off x="6011863" y="191611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38927" name="Line 24"/>
          <p:cNvSpPr>
            <a:spLocks noChangeShapeType="1"/>
          </p:cNvSpPr>
          <p:nvPr/>
        </p:nvSpPr>
        <p:spPr bwMode="auto">
          <a:xfrm>
            <a:off x="6732588" y="1916113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smtClean="0">
                <a:solidFill>
                  <a:schemeClr val="hlink"/>
                </a:solidFill>
                <a:effectLst/>
              </a:rPr>
              <a:t>GESTIONE RIABILITATIVA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800" b="1" smtClean="0">
                <a:solidFill>
                  <a:schemeClr val="hlink"/>
                </a:solidFill>
                <a:effectLst/>
              </a:rPr>
              <a:t>Debolezza muscolare scheletrica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smtClean="0"/>
              <a:t>Esercizi di elasticità [allungamento ed escursione articolare]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smtClean="0"/>
              <a:t>Esercizi di potenziamento, a moderata resistenza [20-40% della contrazione isometrica volontaria massimale]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smtClean="0"/>
              <a:t>Esercizi aerobici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smtClean="0"/>
              <a:t>Tutorizzazione [ortesi AFO, KAFO]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smtClean="0"/>
              <a:t>Terapia occupazionale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smtClean="0">
                <a:solidFill>
                  <a:schemeClr val="hlink"/>
                </a:solidFill>
                <a:effectLst/>
              </a:rPr>
              <a:t>GESTIONE RIABILITATIVA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800" b="1" smtClean="0">
                <a:solidFill>
                  <a:schemeClr val="hlink"/>
                </a:solidFill>
              </a:rPr>
              <a:t>A randomized controlled trial of resistance exercise in individuals with ALS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800" b="1" smtClean="0">
              <a:solidFill>
                <a:schemeClr val="hlink"/>
              </a:solidFill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smtClean="0">
                <a:effectLst/>
              </a:rPr>
              <a:t>Dal Bello-Hass V et al.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smtClean="0"/>
              <a:t> </a:t>
            </a:r>
            <a:r>
              <a:rPr lang="it-IT" sz="2400" smtClean="0"/>
              <a:t>Neurology 2007; 68:2003-2007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800" b="1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800" smtClean="0">
                <a:solidFill>
                  <a:srgbClr val="FFFF00"/>
                </a:solidFill>
              </a:rPr>
              <a:t>“Our study showed that the resistance exercise group had significantly better function and quality of life without adverse effects as compared with subjects receiving usual care”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800" smtClean="0">
              <a:solidFill>
                <a:srgbClr val="FFFF00"/>
              </a:solidFill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1800" b="1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smtClean="0">
                <a:solidFill>
                  <a:schemeClr val="hlink"/>
                </a:solidFill>
                <a:effectLst/>
              </a:rPr>
              <a:t>GESTIONE RIABILITATIVA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25638"/>
            <a:ext cx="8229600" cy="42005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b="1" smtClean="0">
                <a:solidFill>
                  <a:schemeClr val="hlink"/>
                </a:solidFill>
                <a:effectLst/>
              </a:rPr>
              <a:t>Insufficienza respiratoria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it-IT" smtClean="0">
              <a:solidFill>
                <a:schemeClr val="hlink"/>
              </a:solidFill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t-IT" smtClean="0"/>
              <a:t>La malattia polmonare restrittiva rimane asintomatica</a:t>
            </a:r>
            <a:r>
              <a:rPr lang="it-IT" smtClean="0">
                <a:solidFill>
                  <a:schemeClr val="hlink"/>
                </a:solidFill>
              </a:rPr>
              <a:t>   </a:t>
            </a:r>
            <a:r>
              <a:rPr lang="it-IT" smtClean="0"/>
              <a:t>finchè la capacità ventilatoria forzata non diminuisce al 50% del valore atteso.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981075"/>
            <a:ext cx="8207375" cy="2524125"/>
          </a:xfrm>
        </p:spPr>
        <p:txBody>
          <a:bodyPr/>
          <a:lstStyle/>
          <a:p>
            <a:pPr eaLnBrk="1" hangingPunct="1"/>
            <a:r>
              <a:rPr lang="it-IT" sz="4000" b="0" smtClean="0">
                <a:solidFill>
                  <a:schemeClr val="tx1"/>
                </a:solidFill>
                <a:effectLst/>
              </a:rPr>
              <a:t/>
            </a:r>
            <a:br>
              <a:rPr lang="it-IT" sz="4000" b="0" smtClean="0">
                <a:solidFill>
                  <a:schemeClr val="tx1"/>
                </a:solidFill>
                <a:effectLst/>
              </a:rPr>
            </a:br>
            <a:r>
              <a:rPr lang="it-IT" sz="4000" smtClean="0">
                <a:solidFill>
                  <a:schemeClr val="tx1"/>
                </a:solidFill>
                <a:effectLst/>
              </a:rPr>
              <a:t> </a:t>
            </a:r>
            <a:br>
              <a:rPr lang="it-IT" sz="4000" smtClean="0">
                <a:solidFill>
                  <a:schemeClr val="tx1"/>
                </a:solidFill>
                <a:effectLst/>
              </a:rPr>
            </a:br>
            <a:r>
              <a:rPr lang="it-IT" sz="2800" smtClean="0">
                <a:solidFill>
                  <a:schemeClr val="hlink"/>
                </a:solidFill>
                <a:effectLst/>
              </a:rPr>
              <a:t>A. MALATTIE SPORADICHE DEL MOTOTONEURONE</a:t>
            </a:r>
            <a:r>
              <a:rPr lang="it-IT" sz="2400" b="0" smtClean="0">
                <a:solidFill>
                  <a:schemeClr val="tx1"/>
                </a:solidFill>
                <a:effectLst/>
              </a:rPr>
              <a:t/>
            </a:r>
            <a:br>
              <a:rPr lang="it-IT" sz="2400" b="0" smtClean="0">
                <a:solidFill>
                  <a:schemeClr val="tx1"/>
                </a:solidFill>
                <a:effectLst/>
              </a:rPr>
            </a:br>
            <a:r>
              <a:rPr lang="it-IT" sz="2400" b="0" smtClean="0">
                <a:solidFill>
                  <a:schemeClr val="tx1"/>
                </a:solidFill>
                <a:effectLst/>
              </a:rPr>
              <a:t/>
            </a:r>
            <a:br>
              <a:rPr lang="it-IT" sz="2400" b="0" smtClean="0">
                <a:solidFill>
                  <a:schemeClr val="tx1"/>
                </a:solidFill>
                <a:effectLst/>
              </a:rPr>
            </a:br>
            <a:r>
              <a:rPr lang="it-IT" sz="2400" b="0" smtClean="0">
                <a:solidFill>
                  <a:schemeClr val="tx1"/>
                </a:solidFill>
                <a:effectLst/>
              </a:rPr>
              <a:t/>
            </a:r>
            <a:br>
              <a:rPr lang="it-IT" sz="2400" b="0" smtClean="0">
                <a:solidFill>
                  <a:schemeClr val="tx1"/>
                </a:solidFill>
                <a:effectLst/>
              </a:rPr>
            </a:br>
            <a:r>
              <a:rPr lang="it-IT" sz="2400" smtClean="0">
                <a:solidFill>
                  <a:schemeClr val="tx1"/>
                </a:solidFill>
                <a:effectLst/>
              </a:rPr>
              <a:t>        </a:t>
            </a:r>
            <a:r>
              <a:rPr lang="it-IT" sz="2800" smtClean="0">
                <a:solidFill>
                  <a:schemeClr val="tx1"/>
                </a:solidFill>
                <a:effectLst/>
              </a:rPr>
              <a:t>Sclerosi laterale amiotrofica sporadica</a:t>
            </a:r>
            <a:br>
              <a:rPr lang="it-IT" sz="2800" smtClean="0">
                <a:solidFill>
                  <a:schemeClr val="tx1"/>
                </a:solidFill>
                <a:effectLst/>
              </a:rPr>
            </a:br>
            <a:r>
              <a:rPr lang="it-IT" sz="2800" smtClean="0">
                <a:solidFill>
                  <a:schemeClr val="tx1"/>
                </a:solidFill>
                <a:effectLst/>
              </a:rPr>
              <a:t>[malattia di Lou Gehrig/ di Charcot]</a:t>
            </a:r>
            <a:br>
              <a:rPr lang="it-IT" sz="2800" smtClean="0">
                <a:solidFill>
                  <a:schemeClr val="tx1"/>
                </a:solidFill>
                <a:effectLst/>
              </a:rPr>
            </a:br>
            <a:r>
              <a:rPr lang="it-IT" sz="2800" smtClean="0">
                <a:solidFill>
                  <a:schemeClr val="tx1"/>
                </a:solidFill>
                <a:effectLst/>
              </a:rPr>
              <a:t/>
            </a:r>
            <a:br>
              <a:rPr lang="it-IT" sz="2800" smtClean="0">
                <a:solidFill>
                  <a:schemeClr val="tx1"/>
                </a:solidFill>
                <a:effectLst/>
              </a:rPr>
            </a:br>
            <a:r>
              <a:rPr lang="it-IT" sz="2800" smtClean="0">
                <a:solidFill>
                  <a:schemeClr val="tx1"/>
                </a:solidFill>
                <a:effectLst/>
              </a:rPr>
              <a:t>       Sclerosi laterale primaria</a:t>
            </a:r>
            <a:br>
              <a:rPr lang="it-IT" sz="2800" smtClean="0">
                <a:solidFill>
                  <a:schemeClr val="tx1"/>
                </a:solidFill>
                <a:effectLst/>
              </a:rPr>
            </a:br>
            <a:r>
              <a:rPr lang="it-IT" sz="2800" smtClean="0">
                <a:solidFill>
                  <a:schemeClr val="tx1"/>
                </a:solidFill>
                <a:effectLst/>
              </a:rPr>
              <a:t/>
            </a:r>
            <a:br>
              <a:rPr lang="it-IT" sz="2800" smtClean="0">
                <a:solidFill>
                  <a:schemeClr val="tx1"/>
                </a:solidFill>
                <a:effectLst/>
              </a:rPr>
            </a:br>
            <a:r>
              <a:rPr lang="it-IT" sz="2800" smtClean="0">
                <a:solidFill>
                  <a:schemeClr val="tx1"/>
                </a:solidFill>
                <a:effectLst/>
              </a:rPr>
              <a:t>       Sclerosi laterale amiotrofica endemica </a:t>
            </a:r>
            <a:br>
              <a:rPr lang="it-IT" sz="2800" smtClean="0">
                <a:solidFill>
                  <a:schemeClr val="tx1"/>
                </a:solidFill>
                <a:effectLst/>
              </a:rPr>
            </a:br>
            <a:r>
              <a:rPr lang="it-IT" sz="2800" smtClean="0">
                <a:solidFill>
                  <a:schemeClr val="tx1"/>
                </a:solidFill>
                <a:effectLst/>
              </a:rPr>
              <a:t>dell’isola di Guam [associata a Parkinson-demenza]</a:t>
            </a:r>
            <a:br>
              <a:rPr lang="it-IT" sz="2800" smtClean="0">
                <a:solidFill>
                  <a:schemeClr val="tx1"/>
                </a:solidFill>
                <a:effectLst/>
              </a:rPr>
            </a:br>
            <a:r>
              <a:rPr lang="it-IT" sz="2800" smtClean="0">
                <a:solidFill>
                  <a:schemeClr val="tx1"/>
                </a:solidFill>
                <a:effectLst/>
              </a:rPr>
              <a:t/>
            </a:r>
            <a:br>
              <a:rPr lang="it-IT" sz="2800" smtClean="0">
                <a:solidFill>
                  <a:schemeClr val="tx1"/>
                </a:solidFill>
                <a:effectLst/>
              </a:rPr>
            </a:br>
            <a:r>
              <a:rPr lang="it-IT" sz="2800" smtClean="0">
                <a:solidFill>
                  <a:schemeClr val="tx1"/>
                </a:solidFill>
                <a:effectLst/>
              </a:rPr>
              <a:t>              Atrofia muscolare progressiva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04813"/>
            <a:ext cx="8229600" cy="1012825"/>
          </a:xfrm>
        </p:spPr>
        <p:txBody>
          <a:bodyPr/>
          <a:lstStyle/>
          <a:p>
            <a:pPr eaLnBrk="1" hangingPunct="1"/>
            <a:r>
              <a:rPr lang="it-IT" sz="4000" smtClean="0">
                <a:solidFill>
                  <a:schemeClr val="hlink"/>
                </a:solidFill>
                <a:effectLst/>
              </a:rPr>
              <a:t>Insufficienza Respiratoria</a:t>
            </a:r>
            <a:br>
              <a:rPr lang="it-IT" sz="4000" smtClean="0">
                <a:solidFill>
                  <a:schemeClr val="hlink"/>
                </a:solidFill>
                <a:effectLst/>
              </a:rPr>
            </a:br>
            <a:endParaRPr lang="it-IT" sz="4000" smtClean="0">
              <a:solidFill>
                <a:schemeClr val="hlink"/>
              </a:solidFill>
              <a:effectLst/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3600" b="1" smtClean="0">
                <a:solidFill>
                  <a:srgbClr val="FFFF00"/>
                </a:solidFill>
                <a:effectLst/>
              </a:rPr>
              <a:t>Vie aeree superiori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mtClean="0"/>
              <a:t>Debolezza a carico dei: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mtClean="0"/>
              <a:t> 	</a:t>
            </a:r>
            <a:r>
              <a:rPr lang="it-IT" smtClean="0">
                <a:latin typeface="Sylfaen" pitchFamily="18" charset="0"/>
              </a:rPr>
              <a:t>●	</a:t>
            </a:r>
            <a:r>
              <a:rPr lang="it-IT" smtClean="0"/>
              <a:t>muscoli facciali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mtClean="0"/>
              <a:t> 	</a:t>
            </a:r>
            <a:r>
              <a:rPr lang="it-IT" smtClean="0">
                <a:latin typeface="Sylfaen" pitchFamily="18" charset="0"/>
              </a:rPr>
              <a:t>●	</a:t>
            </a:r>
            <a:r>
              <a:rPr lang="it-IT" smtClean="0"/>
              <a:t>orofaringei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mtClean="0">
                <a:effectLst/>
              </a:rPr>
              <a:t>	</a:t>
            </a:r>
            <a:r>
              <a:rPr lang="it-IT" smtClean="0">
                <a:effectLst/>
                <a:latin typeface="Sylfaen" pitchFamily="18" charset="0"/>
              </a:rPr>
              <a:t>●	</a:t>
            </a:r>
            <a:r>
              <a:rPr lang="it-IT" smtClean="0">
                <a:effectLst/>
              </a:rPr>
              <a:t>laringei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mtClean="0">
                <a:effectLst/>
              </a:rPr>
              <a:t>che comportano problemi di: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mtClean="0">
                <a:effectLst/>
              </a:rPr>
              <a:t>	</a:t>
            </a:r>
            <a:r>
              <a:rPr lang="it-IT" smtClean="0">
                <a:effectLst/>
                <a:latin typeface="Sylfaen" pitchFamily="18" charset="0"/>
              </a:rPr>
              <a:t>●	</a:t>
            </a:r>
            <a:r>
              <a:rPr lang="it-IT" smtClean="0">
                <a:effectLst/>
              </a:rPr>
              <a:t>deglutizione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mtClean="0">
                <a:effectLst/>
              </a:rPr>
              <a:t>	</a:t>
            </a:r>
            <a:r>
              <a:rPr lang="it-IT" smtClean="0">
                <a:effectLst/>
                <a:latin typeface="Sylfaen" pitchFamily="18" charset="0"/>
              </a:rPr>
              <a:t>●	</a:t>
            </a:r>
            <a:r>
              <a:rPr lang="it-IT" smtClean="0">
                <a:effectLst/>
              </a:rPr>
              <a:t>tosse</a:t>
            </a:r>
            <a:r>
              <a:rPr lang="it-IT" smtClean="0">
                <a:effectLst/>
                <a:latin typeface="Sylfaen" pitchFamily="18" charset="0"/>
              </a:rPr>
              <a:t> </a:t>
            </a:r>
            <a:r>
              <a:rPr lang="it-IT" smtClean="0">
                <a:effectLst/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it-IT" smtClean="0">
                <a:effectLst/>
              </a:rPr>
              <a:t>rischio di aspirazione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88913"/>
            <a:ext cx="8218488" cy="1368425"/>
          </a:xfrm>
        </p:spPr>
        <p:txBody>
          <a:bodyPr/>
          <a:lstStyle/>
          <a:p>
            <a:pPr eaLnBrk="1" hangingPunct="1"/>
            <a:r>
              <a:rPr lang="it-IT" sz="4000" smtClean="0">
                <a:solidFill>
                  <a:schemeClr val="hlink"/>
                </a:solidFill>
                <a:effectLst/>
              </a:rPr>
              <a:t>Insufficienza Respiratoria</a:t>
            </a:r>
            <a:br>
              <a:rPr lang="it-IT" sz="4000" smtClean="0">
                <a:solidFill>
                  <a:schemeClr val="hlink"/>
                </a:solidFill>
                <a:effectLst/>
              </a:rPr>
            </a:br>
            <a:endParaRPr lang="it-IT" sz="4000" smtClean="0">
              <a:solidFill>
                <a:schemeClr val="hlink"/>
              </a:solidFill>
              <a:effectLst/>
            </a:endParaRP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800" b="1" smtClean="0">
                <a:solidFill>
                  <a:srgbClr val="FFFF00"/>
                </a:solidFill>
              </a:rPr>
              <a:t>Vie aeree inferiori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b="1" smtClean="0">
                <a:effectLst/>
              </a:rPr>
              <a:t>Debolezza dei muscoli inspiratori: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400" smtClean="0"/>
              <a:t>	</a:t>
            </a:r>
            <a:r>
              <a:rPr lang="it-IT" sz="2800" b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↓</a:t>
            </a:r>
            <a:r>
              <a:rPr lang="it-IT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smtClean="0"/>
              <a:t>espansione polmonare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400" smtClean="0"/>
              <a:t>	</a:t>
            </a:r>
            <a:r>
              <a:rPr lang="it-IT" sz="2800" b="1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↑</a:t>
            </a:r>
            <a:r>
              <a:rPr lang="it-IT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smtClean="0"/>
              <a:t>microatelettasie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400" smtClean="0"/>
              <a:t>	</a:t>
            </a:r>
            <a:r>
              <a:rPr lang="it-IT" sz="2400" b="1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↑</a:t>
            </a:r>
            <a:r>
              <a:rPr lang="it-IT" sz="24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smtClean="0"/>
              <a:t>alterazione ventilazione/perfusione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400" smtClean="0"/>
              <a:t>	</a:t>
            </a:r>
            <a:r>
              <a:rPr lang="it-IT" sz="2400" b="1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↑</a:t>
            </a:r>
            <a:r>
              <a:rPr lang="it-IT" sz="24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smtClean="0"/>
              <a:t>ipossiemia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b="1" smtClean="0">
                <a:effectLst/>
              </a:rPr>
              <a:t>Debolezza dei muscoli espiratori: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400" smtClean="0"/>
              <a:t>	</a:t>
            </a:r>
            <a:r>
              <a:rPr lang="it-IT" sz="2400" b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↓ </a:t>
            </a:r>
            <a:r>
              <a:rPr lang="it-IT" sz="2400" smtClean="0">
                <a:effectLst/>
                <a:cs typeface="Times New Roman" pitchFamily="18" charset="0"/>
              </a:rPr>
              <a:t>t</a:t>
            </a:r>
            <a:r>
              <a:rPr lang="it-IT" sz="2400" smtClean="0"/>
              <a:t>osse efficace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400" smtClean="0"/>
              <a:t>	</a:t>
            </a:r>
            <a:r>
              <a:rPr lang="it-IT" sz="2800" b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↓ </a:t>
            </a:r>
            <a:r>
              <a:rPr lang="it-IT" sz="2400" smtClean="0"/>
              <a:t>eliminazione delle secrezioni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400" smtClean="0"/>
              <a:t>	</a:t>
            </a:r>
            <a:r>
              <a:rPr lang="it-IT" sz="2800" b="1" smtClean="0">
                <a:effectLst/>
                <a:latin typeface="Times New Roman" pitchFamily="18" charset="0"/>
                <a:cs typeface="Times New Roman" pitchFamily="18" charset="0"/>
              </a:rPr>
              <a:t>↑ </a:t>
            </a:r>
            <a:r>
              <a:rPr lang="it-IT" sz="2800" smtClean="0">
                <a:effectLst/>
                <a:cs typeface="Times New Roman" pitchFamily="18" charset="0"/>
              </a:rPr>
              <a:t>r</a:t>
            </a:r>
            <a:r>
              <a:rPr lang="it-IT" sz="2400" smtClean="0"/>
              <a:t>ischio di aspirazione/polmonite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>
                <a:solidFill>
                  <a:schemeClr val="hlink"/>
                </a:solidFill>
                <a:effectLst/>
              </a:rPr>
              <a:t>Insufficienza Respiratoria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it-IT" b="1" smtClean="0">
                <a:effectLst/>
              </a:rPr>
              <a:t>Tosse inefficace per: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395288" y="2565400"/>
            <a:ext cx="2520950" cy="9858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000" b="1"/>
              <a:t>Debolezza dei</a:t>
            </a:r>
          </a:p>
          <a:p>
            <a:pPr algn="ctr"/>
            <a:r>
              <a:rPr lang="it-IT" sz="2000" b="1"/>
              <a:t>muscoli inspiratori</a:t>
            </a: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6227763" y="2565400"/>
            <a:ext cx="2305050" cy="1008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1"/>
              <a:t>Ridotto volume</a:t>
            </a:r>
          </a:p>
          <a:p>
            <a:pPr algn="ctr"/>
            <a:r>
              <a:rPr lang="it-IT" sz="2400" b="1"/>
              <a:t> pertussivo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468313" y="4076700"/>
            <a:ext cx="2447925" cy="1008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000" b="1">
                <a:solidFill>
                  <a:srgbClr val="FFFF00"/>
                </a:solidFill>
              </a:rPr>
              <a:t>Ridotta compliance</a:t>
            </a:r>
          </a:p>
          <a:p>
            <a:pPr algn="ctr"/>
            <a:r>
              <a:rPr lang="it-IT" sz="2000" b="1">
                <a:solidFill>
                  <a:srgbClr val="FFFF00"/>
                </a:solidFill>
              </a:rPr>
              <a:t>toraco-polmonare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468313" y="5661025"/>
            <a:ext cx="2519362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000" b="1"/>
              <a:t>Debolezza dei</a:t>
            </a:r>
          </a:p>
          <a:p>
            <a:pPr algn="ctr"/>
            <a:r>
              <a:rPr lang="it-IT" sz="2000" b="1"/>
              <a:t>muscoli espiratori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6300788" y="5516563"/>
            <a:ext cx="2374900" cy="1081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1"/>
              <a:t>Ridotto flusso</a:t>
            </a:r>
          </a:p>
          <a:p>
            <a:pPr algn="ctr"/>
            <a:r>
              <a:rPr lang="it-IT" sz="2400" b="1"/>
              <a:t> espiratorio</a:t>
            </a:r>
          </a:p>
        </p:txBody>
      </p:sp>
      <p:sp>
        <p:nvSpPr>
          <p:cNvPr id="45065" name="AutoShape 9"/>
          <p:cNvSpPr>
            <a:spLocks noChangeArrowheads="1"/>
          </p:cNvSpPr>
          <p:nvPr/>
        </p:nvSpPr>
        <p:spPr bwMode="auto">
          <a:xfrm>
            <a:off x="7235825" y="3860800"/>
            <a:ext cx="485775" cy="1336675"/>
          </a:xfrm>
          <a:prstGeom prst="downArrow">
            <a:avLst>
              <a:gd name="adj1" fmla="val 50000"/>
              <a:gd name="adj2" fmla="val 6879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  <p:sp>
        <p:nvSpPr>
          <p:cNvPr id="45066" name="AutoShape 10"/>
          <p:cNvSpPr>
            <a:spLocks noChangeArrowheads="1"/>
          </p:cNvSpPr>
          <p:nvPr/>
        </p:nvSpPr>
        <p:spPr bwMode="auto">
          <a:xfrm>
            <a:off x="3563938" y="2852738"/>
            <a:ext cx="1871662" cy="485775"/>
          </a:xfrm>
          <a:prstGeom prst="rightArrow">
            <a:avLst>
              <a:gd name="adj1" fmla="val 50000"/>
              <a:gd name="adj2" fmla="val 9632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5067" name="AutoShape 11"/>
          <p:cNvSpPr>
            <a:spLocks noChangeArrowheads="1"/>
          </p:cNvSpPr>
          <p:nvPr/>
        </p:nvSpPr>
        <p:spPr bwMode="auto">
          <a:xfrm>
            <a:off x="3563938" y="5876925"/>
            <a:ext cx="1871662" cy="485775"/>
          </a:xfrm>
          <a:prstGeom prst="rightArrow">
            <a:avLst>
              <a:gd name="adj1" fmla="val 50000"/>
              <a:gd name="adj2" fmla="val 9632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smtClean="0">
                <a:solidFill>
                  <a:schemeClr val="hlink"/>
                </a:solidFill>
                <a:effectLst/>
              </a:rPr>
              <a:t>GESTIONE RIABILITATIVA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800" b="1" smtClean="0">
                <a:solidFill>
                  <a:schemeClr val="hlink"/>
                </a:solidFill>
                <a:effectLst/>
              </a:rPr>
              <a:t>Insufficienza respiratoria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smtClean="0"/>
              <a:t>Prevenzione delle aspirazioni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smtClean="0"/>
              <a:t>Eliminazione delle secrezioni [tosse assistita; in-exsufflator]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smtClean="0"/>
              <a:t>Esercizi contro resistenza dei muscoli inspiratori [diaframma]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smtClean="0"/>
              <a:t>Ventilazione assistita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800" smtClean="0"/>
              <a:t>    </a:t>
            </a:r>
            <a:r>
              <a:rPr lang="en-US" sz="2800" smtClean="0">
                <a:solidFill>
                  <a:schemeClr val="folHlink"/>
                </a:solidFill>
              </a:rPr>
              <a:t>*</a:t>
            </a:r>
            <a:r>
              <a:rPr lang="it-IT" sz="2800" smtClean="0"/>
              <a:t> non invasiva: a pressione negativa [conchiglia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800" smtClean="0"/>
              <a:t>       toracica]; a pressione positiva [BiPAP- CPAP]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800" smtClean="0">
                <a:solidFill>
                  <a:schemeClr val="folHlink"/>
                </a:solidFill>
              </a:rPr>
              <a:t>    </a:t>
            </a:r>
            <a:r>
              <a:rPr lang="en-US" sz="2800" smtClean="0">
                <a:solidFill>
                  <a:schemeClr val="folHlink"/>
                </a:solidFill>
              </a:rPr>
              <a:t>*</a:t>
            </a:r>
            <a:r>
              <a:rPr lang="en-US" sz="2800" smtClean="0"/>
              <a:t> </a:t>
            </a:r>
            <a:r>
              <a:rPr lang="it-IT" sz="2800" smtClean="0"/>
              <a:t>invasiva [tracheostomia]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smtClean="0">
                <a:solidFill>
                  <a:schemeClr val="hlink"/>
                </a:solidFill>
                <a:effectLst/>
              </a:rPr>
              <a:t>GESTIONE RIABILITATIVA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800" b="1" smtClean="0">
                <a:solidFill>
                  <a:schemeClr val="hlink"/>
                </a:solidFill>
                <a:effectLst/>
              </a:rPr>
              <a:t>Insufficienza respiratoria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28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smtClean="0"/>
              <a:t>Migliorare e mantenere l'elasticità della gabbia toracica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800" smtClean="0"/>
              <a:t>    agendo sui muscoli coinvolti nella respirazione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smtClean="0"/>
              <a:t>Mantenere una adeguata ventilazione alveolare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smtClean="0"/>
              <a:t>Migliorare il picco di tosse </a:t>
            </a:r>
            <a:r>
              <a:rPr lang="it-IT" sz="2800" smtClean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it-IT" sz="2800" smtClean="0"/>
              <a:t>disostruzione bronchiale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smtClean="0"/>
              <a:t>Evitare episodi di insufficienza respiratoria acuta con conseguente necessità di ospedalizzare il paziente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smtClean="0"/>
              <a:t>Ritardare, per quanto possibile, la necessità della tracheotomia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2800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smtClean="0">
                <a:solidFill>
                  <a:schemeClr val="hlink"/>
                </a:solidFill>
                <a:effectLst/>
              </a:rPr>
              <a:t>GESTIONE RIABILITATIVA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smtClean="0">
                <a:solidFill>
                  <a:schemeClr val="hlink"/>
                </a:solidFill>
                <a:effectLst/>
              </a:rPr>
              <a:t>ASSISTENZA ESPIRATORIA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mtClean="0">
                <a:effectLst/>
              </a:rPr>
              <a:t>Tecniche manuali: compressione manuale addominale che aiuta nella fase espulsiva della tosse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mtClean="0">
                <a:effectLst/>
              </a:rPr>
              <a:t>Tecniche strumentali:</a:t>
            </a:r>
          </a:p>
          <a:p>
            <a:pPr eaLnBrk="1" hangingPunct="1">
              <a:defRPr/>
            </a:pPr>
            <a:r>
              <a:rPr lang="it-IT" smtClean="0"/>
              <a:t> </a:t>
            </a:r>
            <a:r>
              <a:rPr lang="it-IT" smtClean="0">
                <a:effectLst/>
              </a:rPr>
              <a:t>insufflazione e accumulo d'aria nei polmoni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mtClean="0">
                <a:effectLst/>
              </a:rPr>
              <a:t>    utile per l'espulsione delle secrezioni bronchiali. </a:t>
            </a:r>
          </a:p>
          <a:p>
            <a:pPr eaLnBrk="1" hangingPunct="1">
              <a:defRPr/>
            </a:pPr>
            <a:r>
              <a:rPr lang="it-IT" smtClean="0">
                <a:effectLst/>
              </a:rPr>
              <a:t> in-exsufflator</a:t>
            </a:r>
            <a:r>
              <a:rPr lang="it-IT" smtClean="0"/>
              <a:t>, macchina per la tosse assistita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smtClean="0">
                <a:solidFill>
                  <a:schemeClr val="hlink"/>
                </a:solidFill>
                <a:effectLst/>
              </a:rPr>
              <a:t>GESTIONE RIABILITATIVA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800" smtClean="0">
                <a:solidFill>
                  <a:schemeClr val="hlink"/>
                </a:solidFill>
                <a:effectLst/>
              </a:rPr>
              <a:t>ASSISTENZA INSPIRATORIA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2800" smtClean="0">
              <a:solidFill>
                <a:schemeClr val="hlink"/>
              </a:solidFill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b="1" smtClean="0">
                <a:solidFill>
                  <a:schemeClr val="hlink"/>
                </a:solidFill>
                <a:effectLst/>
              </a:rPr>
              <a:t>Ventilazione Meccanica Non-invasiva [NIV]:</a:t>
            </a:r>
            <a:r>
              <a:rPr lang="it-IT" sz="2800" smtClean="0">
                <a:solidFill>
                  <a:schemeClr val="hlink"/>
                </a:solidFill>
                <a:effectLst/>
              </a:rPr>
              <a:t>  </a:t>
            </a:r>
            <a:r>
              <a:rPr lang="it-IT" sz="2800" smtClean="0">
                <a:effectLst/>
              </a:rPr>
              <a:t>tecnica di supporto respiratorio che ha lo scopo di incrementare la ventilazione alveolare in un paziente che respira autonomamente e che prevede la somministrazione di pressioni positive alle vie aeree tramite interfacce</a:t>
            </a:r>
            <a:r>
              <a:rPr lang="it-IT" sz="2800" smtClean="0"/>
              <a:t> a pressione positiva [maschere, ventilatori </a:t>
            </a:r>
            <a:r>
              <a:rPr lang="it-IT" sz="280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it-IT" sz="2800" smtClean="0"/>
              <a:t> CPAP]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28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it-IT" sz="2800" b="1" smtClean="0">
                <a:solidFill>
                  <a:schemeClr val="hlink"/>
                </a:solidFill>
                <a:effectLst/>
              </a:rPr>
              <a:t>Ventilazione Meccanica Invasiva:</a:t>
            </a:r>
            <a:r>
              <a:rPr lang="it-IT" sz="2800" smtClean="0">
                <a:solidFill>
                  <a:schemeClr val="hlink"/>
                </a:solidFill>
                <a:effectLst/>
              </a:rPr>
              <a:t> </a:t>
            </a:r>
            <a:r>
              <a:rPr lang="it-IT" sz="2800" smtClean="0"/>
              <a:t>tracheotomia</a:t>
            </a:r>
            <a:endParaRPr lang="it-IT" sz="2800" smtClean="0">
              <a:solidFill>
                <a:schemeClr val="hlink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2800" smtClean="0">
              <a:effectLst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it-IT" sz="4000" smtClean="0">
                <a:solidFill>
                  <a:schemeClr val="hlink"/>
                </a:solidFill>
                <a:effectLst/>
              </a:rPr>
              <a:t>NIV- Maschera nasale</a:t>
            </a:r>
          </a:p>
        </p:txBody>
      </p:sp>
      <p:sp>
        <p:nvSpPr>
          <p:cNvPr id="50179" name="Rectangle 5"/>
          <p:cNvSpPr>
            <a:spLocks noChangeArrowheads="1"/>
          </p:cNvSpPr>
          <p:nvPr/>
        </p:nvSpPr>
        <p:spPr bwMode="auto">
          <a:xfrm>
            <a:off x="1187450" y="5661025"/>
            <a:ext cx="6480175" cy="1008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000" b="1"/>
              <a:t>Garantisce un buon comfort al paziente ma non permette</a:t>
            </a:r>
          </a:p>
          <a:p>
            <a:pPr algn="ctr"/>
            <a:r>
              <a:rPr lang="it-IT" sz="2000" b="1"/>
              <a:t> una ventilazione efficace in caso di apertura della bocca</a:t>
            </a:r>
            <a:r>
              <a:rPr lang="it-IT"/>
              <a:t> </a:t>
            </a:r>
          </a:p>
          <a:p>
            <a:pPr algn="ctr"/>
            <a:endParaRPr lang="it-IT"/>
          </a:p>
        </p:txBody>
      </p:sp>
      <p:pic>
        <p:nvPicPr>
          <p:cNvPr id="50180" name="Picture 7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835150" y="1268413"/>
            <a:ext cx="5184775" cy="4022725"/>
          </a:xfrm>
          <a:noFill/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>
                <a:solidFill>
                  <a:schemeClr val="hlink"/>
                </a:solidFill>
                <a:effectLst/>
              </a:rPr>
              <a:t>NIV- Maschera facciale</a:t>
            </a:r>
          </a:p>
        </p:txBody>
      </p:sp>
      <p:pic>
        <p:nvPicPr>
          <p:cNvPr id="51203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51050" y="1412875"/>
            <a:ext cx="5041900" cy="3783013"/>
          </a:xfrm>
          <a:noFill/>
        </p:spPr>
      </p:pic>
      <p:sp>
        <p:nvSpPr>
          <p:cNvPr id="51204" name="Rectangle 5"/>
          <p:cNvSpPr>
            <a:spLocks noChangeArrowheads="1"/>
          </p:cNvSpPr>
          <p:nvPr/>
        </p:nvSpPr>
        <p:spPr bwMode="auto">
          <a:xfrm>
            <a:off x="1116013" y="5589588"/>
            <a:ext cx="6911975" cy="935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000" b="1"/>
              <a:t>In soggetti particolarmente compromessi è sicuramente</a:t>
            </a:r>
          </a:p>
          <a:p>
            <a:pPr algn="ctr"/>
            <a:r>
              <a:rPr lang="it-IT" sz="2000" b="1"/>
              <a:t> la più efficace</a:t>
            </a:r>
            <a:r>
              <a:rPr lang="it-IT" b="1"/>
              <a:t> 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>
                <a:solidFill>
                  <a:schemeClr val="hlink"/>
                </a:solidFill>
              </a:rPr>
              <a:t>NIV- Maschera “total face”</a:t>
            </a:r>
          </a:p>
        </p:txBody>
      </p:sp>
      <p:pic>
        <p:nvPicPr>
          <p:cNvPr id="52227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63713" y="1600200"/>
            <a:ext cx="5688012" cy="45259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2800" smtClean="0">
                <a:solidFill>
                  <a:schemeClr val="hlink"/>
                </a:solidFill>
                <a:effectLst/>
              </a:rPr>
              <a:t>B.    MALATTIE EREDITARIE</a:t>
            </a:r>
            <a:br>
              <a:rPr lang="it-IT" sz="2800" smtClean="0">
                <a:solidFill>
                  <a:schemeClr val="hlink"/>
                </a:solidFill>
                <a:effectLst/>
              </a:rPr>
            </a:br>
            <a:r>
              <a:rPr lang="it-IT" sz="2800" smtClean="0">
                <a:solidFill>
                  <a:schemeClr val="hlink"/>
                </a:solidFill>
                <a:effectLst/>
              </a:rPr>
              <a:t>      DEL MOTONEURONE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800" smtClean="0">
                <a:effectLst/>
              </a:rPr>
              <a:t>Sclerosi laterale amiotrofica familiare</a:t>
            </a:r>
          </a:p>
          <a:p>
            <a:pPr eaLnBrk="1" hangingPunct="1">
              <a:defRPr/>
            </a:pPr>
            <a:r>
              <a:rPr lang="it-IT" sz="2800" smtClean="0">
                <a:effectLst/>
              </a:rPr>
              <a:t>Paraplegia spastica familiare (malattia di Strumpell-Lorraine)</a:t>
            </a:r>
          </a:p>
          <a:p>
            <a:pPr eaLnBrk="1" hangingPunct="1">
              <a:defRPr/>
            </a:pPr>
            <a:r>
              <a:rPr lang="it-IT" sz="2800" smtClean="0">
                <a:effectLst/>
              </a:rPr>
              <a:t>Atrofia muscolare spinale ereditaria: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2800" smtClean="0">
                <a:effectLst/>
              </a:rPr>
              <a:t>   </a:t>
            </a:r>
            <a:r>
              <a:rPr lang="en-US" sz="2800" smtClean="0">
                <a:solidFill>
                  <a:schemeClr val="folHlink"/>
                </a:solidFill>
                <a:effectLst/>
              </a:rPr>
              <a:t>*</a:t>
            </a:r>
            <a:r>
              <a:rPr lang="en-US" sz="2800" smtClean="0">
                <a:effectLst/>
              </a:rPr>
              <a:t> </a:t>
            </a:r>
            <a:r>
              <a:rPr lang="it-IT" sz="2800" smtClean="0">
                <a:effectLst/>
              </a:rPr>
              <a:t>forme infantili/giovanili (malattia di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2800" smtClean="0">
                <a:effectLst/>
              </a:rPr>
              <a:t>      Werdnig-Hoffman)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2800" smtClean="0">
                <a:solidFill>
                  <a:schemeClr val="folHlink"/>
                </a:solidFill>
                <a:effectLst/>
              </a:rPr>
              <a:t>   </a:t>
            </a:r>
            <a:r>
              <a:rPr lang="en-US" sz="2800" smtClean="0">
                <a:solidFill>
                  <a:schemeClr val="folHlink"/>
                </a:solidFill>
                <a:effectLst/>
              </a:rPr>
              <a:t>*</a:t>
            </a:r>
            <a:r>
              <a:rPr lang="en-US" sz="2800" smtClean="0">
                <a:effectLst/>
              </a:rPr>
              <a:t> </a:t>
            </a:r>
            <a:r>
              <a:rPr lang="it-IT" sz="2800" smtClean="0">
                <a:effectLst/>
              </a:rPr>
              <a:t>dell’adulto (malattia di Kugelberg-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2800" smtClean="0">
                <a:effectLst/>
              </a:rPr>
              <a:t>      Welander)</a:t>
            </a:r>
          </a:p>
          <a:p>
            <a:pPr eaLnBrk="1" hangingPunct="1">
              <a:defRPr/>
            </a:pPr>
            <a:endParaRPr lang="it-IT" sz="2800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>
                <a:solidFill>
                  <a:schemeClr val="hlink"/>
                </a:solidFill>
              </a:rPr>
              <a:t>NIV – CPAP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400" smtClean="0"/>
              <a:t>La </a:t>
            </a:r>
            <a:r>
              <a:rPr lang="it-IT" sz="2400" b="1" smtClean="0">
                <a:solidFill>
                  <a:schemeClr val="hlink"/>
                </a:solidFill>
              </a:rPr>
              <a:t>CPAP</a:t>
            </a:r>
            <a:r>
              <a:rPr lang="it-IT" sz="2400" b="1" smtClean="0"/>
              <a:t> </a:t>
            </a:r>
            <a:r>
              <a:rPr lang="it-IT" sz="2400" smtClean="0"/>
              <a:t>(Continous Positive Airway Pressure) è una tecnica di miglioramento dell'ossigenazione, di condizionamento della meccanica respiratoria e dell'emodinamica del paziente, principalmente con l'obiettivo di contenere il lavoro respiratorio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smtClean="0"/>
              <a:t>È la tecnica più utilizzata nel paziente con SLA che ancora non deve ricorrere alla tracheotomia. Il paziente respira spontaneamente su un livello di pressione fisso durante tutte e due le fasi del ciclo respiratorio.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smtClean="0"/>
              <a:t>I benefici clinici sono: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400" smtClean="0"/>
              <a:t>	- ridurre/prevenire l'atelettasia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400" smtClean="0"/>
              <a:t>	- aumentare l'ossigenazione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400" smtClean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smtClean="0">
                <a:solidFill>
                  <a:schemeClr val="hlink"/>
                </a:solidFill>
                <a:effectLst/>
              </a:rPr>
              <a:t>GESTIONE RIABILITATIVA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t-IT" b="1" smtClean="0">
                <a:solidFill>
                  <a:schemeClr val="hlink"/>
                </a:solidFill>
                <a:effectLst/>
              </a:rPr>
              <a:t>Spasticità/Contratture</a:t>
            </a:r>
          </a:p>
          <a:p>
            <a:pPr eaLnBrk="1" hangingPunct="1">
              <a:defRPr/>
            </a:pPr>
            <a:r>
              <a:rPr lang="it-IT" smtClean="0"/>
              <a:t>Posizione eretta  e cammino</a:t>
            </a:r>
          </a:p>
          <a:p>
            <a:pPr eaLnBrk="1" hangingPunct="1">
              <a:defRPr/>
            </a:pPr>
            <a:r>
              <a:rPr lang="it-IT" smtClean="0"/>
              <a:t>Escursione articolare attiva e passiva</a:t>
            </a:r>
          </a:p>
          <a:p>
            <a:pPr eaLnBrk="1" hangingPunct="1">
              <a:defRPr/>
            </a:pPr>
            <a:r>
              <a:rPr lang="it-IT" smtClean="0"/>
              <a:t>Allungamento muscolare lento</a:t>
            </a:r>
          </a:p>
          <a:p>
            <a:pPr eaLnBrk="1" hangingPunct="1">
              <a:defRPr/>
            </a:pPr>
            <a:r>
              <a:rPr lang="it-IT" smtClean="0"/>
              <a:t>Posizionamento degli arti a riposo che promuove l’estensione</a:t>
            </a:r>
          </a:p>
          <a:p>
            <a:pPr eaLnBrk="1" hangingPunct="1">
              <a:defRPr/>
            </a:pPr>
            <a:r>
              <a:rPr lang="it-IT" smtClean="0"/>
              <a:t>Impiego di splint sia notturni che diurni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smtClean="0">
                <a:solidFill>
                  <a:schemeClr val="hlink"/>
                </a:solidFill>
                <a:effectLst/>
              </a:rPr>
              <a:t>GESTIONE RIABILITATIVA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b="1" smtClean="0">
                <a:solidFill>
                  <a:schemeClr val="hlink"/>
                </a:solidFill>
                <a:effectLst/>
              </a:rPr>
              <a:t>Disartria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b="1" smtClean="0">
              <a:solidFill>
                <a:schemeClr val="hlink"/>
              </a:solidFill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smtClean="0"/>
              <a:t>Strategie di adattamento  (logopedista): sovraarticolazione; rallentamento del tasso di parole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smtClean="0"/>
              <a:t>Uso di quadri di lettere o parole con puntatori [es. laser]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400" smtClean="0"/>
              <a:t>  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smtClean="0"/>
              <a:t>Dispositivi di comunicazione accrescitivi con sintetizzatori vocali  ed interruttori ad elevata sensibilità di  pressione, EMG-attivati, a raggi infrarossi, a sguardo, a comando EEG (terapista occupazionale)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>
                <a:solidFill>
                  <a:schemeClr val="hlink"/>
                </a:solidFill>
                <a:effectLst/>
              </a:rPr>
              <a:t>GESTIONE RIABILITATIVA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800" smtClean="0"/>
              <a:t>Individuazione, prescrizione ed  adozione di ausili, ovvero di qualsiasi strumento che permette alle persone disabili (o a chi le assiste) di svolgere attività quotidiane che altrimenti non potrebbero svolgere o di farle in modo più sicuro, veloce e soddisfacente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800" smtClean="0"/>
          </a:p>
          <a:p>
            <a:pPr eaLnBrk="1" hangingPunct="1">
              <a:defRPr/>
            </a:pPr>
            <a:r>
              <a:rPr lang="it-IT" sz="2800" smtClean="0"/>
              <a:t>L’obiettivo di un ausilio è sempre un miglioramento dell’autonomia e della qualità di vita delle persone disabili e/o di coloro che le assistono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>
                <a:solidFill>
                  <a:schemeClr val="hlink"/>
                </a:solidFill>
                <a:effectLst/>
              </a:rPr>
              <a:t>GESTIONE RIABILITATIVA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400" b="1" smtClean="0">
                <a:effectLst/>
              </a:rPr>
              <a:t>La proposta di un ausilio è un momento delicato del percorso riabilitativo.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400" b="1" smtClean="0">
              <a:effectLst/>
            </a:endParaRPr>
          </a:p>
          <a:p>
            <a:pPr eaLnBrk="1" hangingPunct="1">
              <a:lnSpc>
                <a:spcPct val="90000"/>
              </a:lnSpc>
            </a:pPr>
            <a:r>
              <a:rPr lang="it-IT" sz="2000" b="1" smtClean="0">
                <a:effectLst/>
              </a:rPr>
              <a:t>E’ un oggetto esterno all’individuo,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000" b="1" smtClean="0">
                <a:effectLst/>
              </a:rPr>
              <a:t> 	con il quale il soggetto disabile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000" b="1" smtClean="0">
                <a:effectLst/>
              </a:rPr>
              <a:t> 	deve imparare a relazionarsi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000" b="1" smtClean="0">
                <a:effectLst/>
              </a:rPr>
              <a:t>	ed a convivere.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000" b="1" smtClean="0">
              <a:effectLst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000" smtClean="0">
              <a:effectLst/>
            </a:endParaRPr>
          </a:p>
          <a:p>
            <a:pPr eaLnBrk="1" hangingPunct="1">
              <a:lnSpc>
                <a:spcPct val="90000"/>
              </a:lnSpc>
            </a:pPr>
            <a:r>
              <a:rPr lang="it-IT" sz="2000" b="1" smtClean="0">
                <a:effectLst/>
              </a:rPr>
              <a:t>Migliorando l’autonomia si sottolinea agli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000" b="1" smtClean="0">
                <a:effectLst/>
              </a:rPr>
              <a:t>	occhi del soggetto disabile e delle altre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000" b="1" smtClean="0">
                <a:effectLst/>
              </a:rPr>
              <a:t>	persone la disabilità.</a:t>
            </a:r>
          </a:p>
        </p:txBody>
      </p:sp>
      <p:sp>
        <p:nvSpPr>
          <p:cNvPr id="57348" name="AutoShape 4"/>
          <p:cNvSpPr>
            <a:spLocks/>
          </p:cNvSpPr>
          <p:nvPr/>
        </p:nvSpPr>
        <p:spPr bwMode="auto">
          <a:xfrm>
            <a:off x="5580063" y="2781300"/>
            <a:ext cx="152400" cy="2879725"/>
          </a:xfrm>
          <a:prstGeom prst="rightBrace">
            <a:avLst>
              <a:gd name="adj1" fmla="val 157465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5940425" y="3213100"/>
            <a:ext cx="2735263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1">
                <a:solidFill>
                  <a:srgbClr val="FFFF00"/>
                </a:solidFill>
              </a:rPr>
              <a:t>Sono possibili</a:t>
            </a:r>
          </a:p>
          <a:p>
            <a:pPr algn="ctr"/>
            <a:r>
              <a:rPr lang="it-IT" sz="2400" b="1">
                <a:solidFill>
                  <a:srgbClr val="FFFF00"/>
                </a:solidFill>
              </a:rPr>
              <a:t> mancanza</a:t>
            </a:r>
          </a:p>
          <a:p>
            <a:pPr algn="ctr"/>
            <a:r>
              <a:rPr lang="it-IT" sz="2400" b="1">
                <a:solidFill>
                  <a:srgbClr val="FFFF00"/>
                </a:solidFill>
              </a:rPr>
              <a:t> o difficoltà di </a:t>
            </a:r>
          </a:p>
          <a:p>
            <a:pPr algn="ctr"/>
            <a:r>
              <a:rPr lang="it-IT" sz="2400" b="1">
                <a:solidFill>
                  <a:srgbClr val="FFFF00"/>
                </a:solidFill>
              </a:rPr>
              <a:t>accettazione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3600" smtClean="0">
                <a:solidFill>
                  <a:schemeClr val="hlink"/>
                </a:solidFill>
                <a:effectLst/>
              </a:rPr>
              <a:t>La scelta deriva sempre da una attenta e completa valutazione multidisciplinare</a:t>
            </a:r>
          </a:p>
        </p:txBody>
      </p:sp>
      <p:sp>
        <p:nvSpPr>
          <p:cNvPr id="58371" name="Oval 4"/>
          <p:cNvSpPr>
            <a:spLocks noChangeArrowheads="1"/>
          </p:cNvSpPr>
          <p:nvPr/>
        </p:nvSpPr>
        <p:spPr bwMode="auto">
          <a:xfrm>
            <a:off x="3635375" y="3500438"/>
            <a:ext cx="2089150" cy="100806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1">
                <a:solidFill>
                  <a:srgbClr val="FFFF00"/>
                </a:solidFill>
              </a:rPr>
              <a:t>PAZIENTE</a:t>
            </a:r>
          </a:p>
        </p:txBody>
      </p:sp>
      <p:sp>
        <p:nvSpPr>
          <p:cNvPr id="58372" name="Rectangle 5"/>
          <p:cNvSpPr>
            <a:spLocks noChangeArrowheads="1"/>
          </p:cNvSpPr>
          <p:nvPr/>
        </p:nvSpPr>
        <p:spPr bwMode="auto">
          <a:xfrm>
            <a:off x="1187450" y="2492375"/>
            <a:ext cx="2016125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1">
                <a:solidFill>
                  <a:srgbClr val="FF0000"/>
                </a:solidFill>
              </a:rPr>
              <a:t>FISIATRA</a:t>
            </a:r>
          </a:p>
        </p:txBody>
      </p:sp>
      <p:sp>
        <p:nvSpPr>
          <p:cNvPr id="58373" name="Rectangle 6"/>
          <p:cNvSpPr>
            <a:spLocks noChangeArrowheads="1"/>
          </p:cNvSpPr>
          <p:nvPr/>
        </p:nvSpPr>
        <p:spPr bwMode="auto">
          <a:xfrm>
            <a:off x="6156325" y="2492375"/>
            <a:ext cx="1944688" cy="9366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1">
                <a:solidFill>
                  <a:srgbClr val="FF0000"/>
                </a:solidFill>
              </a:rPr>
              <a:t>TERAPISTA</a:t>
            </a:r>
          </a:p>
        </p:txBody>
      </p:sp>
      <p:sp>
        <p:nvSpPr>
          <p:cNvPr id="58374" name="Rectangle 7"/>
          <p:cNvSpPr>
            <a:spLocks noChangeArrowheads="1"/>
          </p:cNvSpPr>
          <p:nvPr/>
        </p:nvSpPr>
        <p:spPr bwMode="auto">
          <a:xfrm>
            <a:off x="1116013" y="5084763"/>
            <a:ext cx="1944687" cy="10080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1">
                <a:solidFill>
                  <a:srgbClr val="FF0000"/>
                </a:solidFill>
              </a:rPr>
              <a:t>TECNICO</a:t>
            </a:r>
          </a:p>
          <a:p>
            <a:pPr algn="ctr"/>
            <a:r>
              <a:rPr lang="it-IT" sz="2400" b="1">
                <a:solidFill>
                  <a:srgbClr val="FF0000"/>
                </a:solidFill>
              </a:rPr>
              <a:t>AUSILI</a:t>
            </a:r>
          </a:p>
        </p:txBody>
      </p:sp>
      <p:sp>
        <p:nvSpPr>
          <p:cNvPr id="58375" name="Rectangle 8"/>
          <p:cNvSpPr>
            <a:spLocks noChangeArrowheads="1"/>
          </p:cNvSpPr>
          <p:nvPr/>
        </p:nvSpPr>
        <p:spPr bwMode="auto">
          <a:xfrm>
            <a:off x="6372225" y="5084763"/>
            <a:ext cx="1800225" cy="10080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1">
                <a:solidFill>
                  <a:srgbClr val="FF0000"/>
                </a:solidFill>
              </a:rPr>
              <a:t>FAMIGLIA</a:t>
            </a:r>
          </a:p>
        </p:txBody>
      </p:sp>
      <p:sp>
        <p:nvSpPr>
          <p:cNvPr id="58376" name="AutoShape 9"/>
          <p:cNvSpPr>
            <a:spLocks noChangeArrowheads="1"/>
          </p:cNvSpPr>
          <p:nvPr/>
        </p:nvSpPr>
        <p:spPr bwMode="auto">
          <a:xfrm>
            <a:off x="1908175" y="3500438"/>
            <a:ext cx="360363" cy="1358900"/>
          </a:xfrm>
          <a:prstGeom prst="upDownArrow">
            <a:avLst>
              <a:gd name="adj1" fmla="val 50000"/>
              <a:gd name="adj2" fmla="val 754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8377" name="AutoShape 10"/>
          <p:cNvSpPr>
            <a:spLocks noChangeArrowheads="1"/>
          </p:cNvSpPr>
          <p:nvPr/>
        </p:nvSpPr>
        <p:spPr bwMode="auto">
          <a:xfrm>
            <a:off x="7019925" y="3500438"/>
            <a:ext cx="360363" cy="1296987"/>
          </a:xfrm>
          <a:prstGeom prst="upDownArrow">
            <a:avLst>
              <a:gd name="adj1" fmla="val 50000"/>
              <a:gd name="adj2" fmla="val 719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8378" name="AutoShape 11"/>
          <p:cNvSpPr>
            <a:spLocks noChangeArrowheads="1"/>
          </p:cNvSpPr>
          <p:nvPr/>
        </p:nvSpPr>
        <p:spPr bwMode="auto">
          <a:xfrm>
            <a:off x="2339975" y="3860800"/>
            <a:ext cx="1214438" cy="485775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8379" name="AutoShape 12"/>
          <p:cNvSpPr>
            <a:spLocks noChangeArrowheads="1"/>
          </p:cNvSpPr>
          <p:nvPr/>
        </p:nvSpPr>
        <p:spPr bwMode="auto">
          <a:xfrm>
            <a:off x="5795963" y="3860800"/>
            <a:ext cx="1214437" cy="485775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8380" name="AutoShape 13"/>
          <p:cNvSpPr>
            <a:spLocks noChangeArrowheads="1"/>
          </p:cNvSpPr>
          <p:nvPr/>
        </p:nvSpPr>
        <p:spPr bwMode="auto">
          <a:xfrm>
            <a:off x="0" y="2781300"/>
            <a:ext cx="865188" cy="3311525"/>
          </a:xfrm>
          <a:prstGeom prst="curvedRightArrow">
            <a:avLst>
              <a:gd name="adj1" fmla="val 76550"/>
              <a:gd name="adj2" fmla="val 153101"/>
              <a:gd name="adj3" fmla="val 333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8381" name="AutoShape 14"/>
          <p:cNvSpPr>
            <a:spLocks noChangeArrowheads="1"/>
          </p:cNvSpPr>
          <p:nvPr/>
        </p:nvSpPr>
        <p:spPr bwMode="auto">
          <a:xfrm>
            <a:off x="2987675" y="6165850"/>
            <a:ext cx="4176713" cy="692150"/>
          </a:xfrm>
          <a:prstGeom prst="curvedUpArrow">
            <a:avLst>
              <a:gd name="adj1" fmla="val 120688"/>
              <a:gd name="adj2" fmla="val 241376"/>
              <a:gd name="adj3" fmla="val 333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8382" name="AutoShape 15"/>
          <p:cNvSpPr>
            <a:spLocks noChangeArrowheads="1"/>
          </p:cNvSpPr>
          <p:nvPr/>
        </p:nvSpPr>
        <p:spPr bwMode="auto">
          <a:xfrm>
            <a:off x="8316913" y="2781300"/>
            <a:ext cx="827087" cy="3455988"/>
          </a:xfrm>
          <a:prstGeom prst="curvedLeftArrow">
            <a:avLst>
              <a:gd name="adj1" fmla="val 83570"/>
              <a:gd name="adj2" fmla="val 167140"/>
              <a:gd name="adj3" fmla="val 333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8383" name="AutoShape 16"/>
          <p:cNvSpPr>
            <a:spLocks noChangeArrowheads="1"/>
          </p:cNvSpPr>
          <p:nvPr/>
        </p:nvSpPr>
        <p:spPr bwMode="auto">
          <a:xfrm>
            <a:off x="3132138" y="1628775"/>
            <a:ext cx="3887787" cy="720725"/>
          </a:xfrm>
          <a:prstGeom prst="curvedDownArrow">
            <a:avLst>
              <a:gd name="adj1" fmla="val 107885"/>
              <a:gd name="adj2" fmla="val 215771"/>
              <a:gd name="adj3" fmla="val 333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4"/>
          <p:cNvSpPr>
            <a:spLocks noChangeArrowheads="1"/>
          </p:cNvSpPr>
          <p:nvPr/>
        </p:nvSpPr>
        <p:spPr bwMode="auto">
          <a:xfrm>
            <a:off x="323850" y="1125538"/>
            <a:ext cx="8064500" cy="417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 sz="4800">
              <a:latin typeface="Tahoma" pitchFamily="34" charset="0"/>
            </a:endParaRPr>
          </a:p>
          <a:p>
            <a:pPr algn="ctr"/>
            <a:r>
              <a:rPr lang="it-IT" sz="4400">
                <a:latin typeface="Tahoma" pitchFamily="34" charset="0"/>
              </a:rPr>
              <a:t>Demenza fronto-temporale</a:t>
            </a:r>
          </a:p>
          <a:p>
            <a:pPr algn="ctr"/>
            <a:r>
              <a:rPr lang="it-IT" sz="4400">
                <a:latin typeface="Tahoma" pitchFamily="34" charset="0"/>
              </a:rPr>
              <a:t>[DFT]</a:t>
            </a:r>
          </a:p>
          <a:p>
            <a:pPr algn="ctr"/>
            <a:r>
              <a:rPr lang="it-IT" sz="4400">
                <a:latin typeface="Tahoma" pitchFamily="34" charset="0"/>
              </a:rPr>
              <a:t>e</a:t>
            </a:r>
          </a:p>
          <a:p>
            <a:pPr algn="ctr"/>
            <a:r>
              <a:rPr lang="it-IT" sz="4400">
                <a:latin typeface="Tahoma" pitchFamily="34" charset="0"/>
              </a:rPr>
              <a:t>Sclerosi Laterale Amiotrofica</a:t>
            </a:r>
          </a:p>
          <a:p>
            <a:pPr algn="ctr"/>
            <a:r>
              <a:rPr lang="it-IT" sz="4400">
                <a:latin typeface="Tahoma" pitchFamily="34" charset="0"/>
              </a:rPr>
              <a:t>[SLA]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smtClean="0">
                <a:effectLst/>
              </a:rPr>
              <a:t/>
            </a:r>
            <a:br>
              <a:rPr lang="it-IT" sz="4000" smtClean="0">
                <a:effectLst/>
              </a:rPr>
            </a:br>
            <a:r>
              <a:rPr lang="it-IT" smtClean="0">
                <a:solidFill>
                  <a:schemeClr val="hlink"/>
                </a:solidFill>
              </a:rPr>
              <a:t>Epidemiologia</a:t>
            </a:r>
            <a:br>
              <a:rPr lang="it-IT" smtClean="0">
                <a:solidFill>
                  <a:schemeClr val="hlink"/>
                </a:solidFill>
              </a:rPr>
            </a:br>
            <a:endParaRPr lang="it-IT" smtClean="0">
              <a:solidFill>
                <a:schemeClr val="hlink"/>
              </a:solidFill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mtClean="0">
                <a:effectLst/>
              </a:rPr>
              <a:t>Età insorgenza: mediamente 6°-7° decade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mtClean="0">
                <a:effectLst/>
              </a:rPr>
              <a:t>Prevalenza: 6.2% &gt; 65 anni; 20% &gt; 80 anni; 45% &gt; 90 anni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mtClean="0">
                <a:effectLst/>
              </a:rPr>
              <a:t>Sopravvivenza media: M 6 anni F 8 anni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mtClean="0">
                <a:effectLst/>
              </a:rPr>
              <a:t>Familiarità: 38-60 % dei casi ha una storia familiare di demenza che spesso suggerisce una trasmissione autosomica dominante 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mtClean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4"/>
          <p:cNvSpPr>
            <a:spLocks noChangeArrowheads="1"/>
          </p:cNvSpPr>
          <p:nvPr/>
        </p:nvSpPr>
        <p:spPr bwMode="auto">
          <a:xfrm>
            <a:off x="1042988" y="360363"/>
            <a:ext cx="7092950" cy="564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 sz="2800">
              <a:latin typeface="Tahoma" pitchFamily="34" charset="0"/>
            </a:endParaRPr>
          </a:p>
          <a:p>
            <a:pPr algn="ctr"/>
            <a:r>
              <a:rPr lang="it-IT" sz="4000" b="1">
                <a:solidFill>
                  <a:schemeClr val="hlink"/>
                </a:solidFill>
                <a:latin typeface="Tahoma" pitchFamily="34" charset="0"/>
              </a:rPr>
              <a:t>TAUPATIE</a:t>
            </a:r>
          </a:p>
          <a:p>
            <a:endParaRPr lang="it-IT" sz="4000" b="1">
              <a:solidFill>
                <a:schemeClr val="hlink"/>
              </a:solidFill>
              <a:latin typeface="Tahoma" pitchFamily="34" charset="0"/>
            </a:endParaRPr>
          </a:p>
          <a:p>
            <a:pPr>
              <a:buFontTx/>
              <a:buChar char="•"/>
            </a:pPr>
            <a:r>
              <a:rPr lang="it-IT" sz="3200" b="1">
                <a:latin typeface="Tahoma" pitchFamily="34" charset="0"/>
              </a:rPr>
              <a:t>  </a:t>
            </a:r>
            <a:r>
              <a:rPr lang="it-IT" sz="2800">
                <a:latin typeface="Tahoma" pitchFamily="34" charset="0"/>
              </a:rPr>
              <a:t>Malattia di Alzheimer</a:t>
            </a:r>
          </a:p>
          <a:p>
            <a:r>
              <a:rPr lang="it-IT" sz="2800">
                <a:latin typeface="Tahoma" pitchFamily="34" charset="0"/>
              </a:rPr>
              <a:t>•  Malattia di Pick</a:t>
            </a:r>
          </a:p>
          <a:p>
            <a:r>
              <a:rPr lang="it-IT" sz="2800">
                <a:latin typeface="Tahoma" pitchFamily="34" charset="0"/>
              </a:rPr>
              <a:t>•  Demenza frontotemporale </a:t>
            </a:r>
          </a:p>
          <a:p>
            <a:r>
              <a:rPr lang="it-IT" sz="2800">
                <a:latin typeface="Tahoma" pitchFamily="34" charset="0"/>
              </a:rPr>
              <a:t>•  </a:t>
            </a:r>
            <a:r>
              <a:rPr lang="it-IT" sz="2800">
                <a:solidFill>
                  <a:schemeClr val="hlink"/>
                </a:solidFill>
                <a:latin typeface="Tahoma" pitchFamily="34" charset="0"/>
              </a:rPr>
              <a:t>Demenza frontotemporale + sclerosi</a:t>
            </a:r>
          </a:p>
          <a:p>
            <a:r>
              <a:rPr lang="it-IT" sz="2800">
                <a:solidFill>
                  <a:schemeClr val="hlink"/>
                </a:solidFill>
                <a:latin typeface="Tahoma" pitchFamily="34" charset="0"/>
              </a:rPr>
              <a:t>    laterale amiotrofica</a:t>
            </a:r>
          </a:p>
          <a:p>
            <a:r>
              <a:rPr lang="it-IT" sz="2800">
                <a:latin typeface="Tahoma" pitchFamily="34" charset="0"/>
              </a:rPr>
              <a:t>•  Afasia progressiva</a:t>
            </a:r>
          </a:p>
          <a:p>
            <a:r>
              <a:rPr lang="it-IT" sz="2800">
                <a:latin typeface="Tahoma" pitchFamily="34" charset="0"/>
              </a:rPr>
              <a:t>•  Demenza semantica</a:t>
            </a:r>
          </a:p>
          <a:p>
            <a:r>
              <a:rPr lang="it-IT" sz="2800">
                <a:latin typeface="Tahoma" pitchFamily="34" charset="0"/>
              </a:rPr>
              <a:t>•  Paralisi sopranucleare progressiva</a:t>
            </a:r>
          </a:p>
          <a:p>
            <a:r>
              <a:rPr lang="it-IT" sz="2800">
                <a:latin typeface="Tahoma" pitchFamily="34" charset="0"/>
              </a:rPr>
              <a:t>•  Degenerazione corticobasale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SINUCLEINOPATIE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/>
              <a:t>Malattia di Parkinson</a:t>
            </a:r>
          </a:p>
          <a:p>
            <a:pPr eaLnBrk="1" hangingPunct="1">
              <a:defRPr/>
            </a:pPr>
            <a:r>
              <a:rPr lang="it-IT" smtClean="0"/>
              <a:t>Malattia di Alzheimer [variante con corpi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mtClean="0"/>
              <a:t>   di Lewy]</a:t>
            </a:r>
          </a:p>
          <a:p>
            <a:pPr eaLnBrk="1" hangingPunct="1">
              <a:defRPr/>
            </a:pPr>
            <a:r>
              <a:rPr lang="it-IT" smtClean="0"/>
              <a:t>Demenza con corpi di Lewy</a:t>
            </a:r>
          </a:p>
          <a:p>
            <a:pPr eaLnBrk="1" hangingPunct="1">
              <a:defRPr/>
            </a:pPr>
            <a:r>
              <a:rPr lang="it-IT" smtClean="0"/>
              <a:t>Atrofia multisistemica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2800" smtClean="0">
                <a:solidFill>
                  <a:schemeClr val="hlink"/>
                </a:solidFill>
                <a:effectLst/>
              </a:rPr>
              <a:t>B.    MALATTIE EREDITARIE</a:t>
            </a:r>
            <a:br>
              <a:rPr lang="it-IT" sz="2800" smtClean="0">
                <a:solidFill>
                  <a:schemeClr val="hlink"/>
                </a:solidFill>
                <a:effectLst/>
              </a:rPr>
            </a:br>
            <a:r>
              <a:rPr lang="it-IT" sz="2800" smtClean="0">
                <a:solidFill>
                  <a:schemeClr val="hlink"/>
                </a:solidFill>
                <a:effectLst/>
              </a:rPr>
              <a:t>      DEL MOTONEURONE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84388"/>
            <a:ext cx="8229600" cy="4041775"/>
          </a:xfrm>
        </p:spPr>
        <p:txBody>
          <a:bodyPr/>
          <a:lstStyle/>
          <a:p>
            <a:pPr eaLnBrk="1" hangingPunct="1">
              <a:defRPr/>
            </a:pPr>
            <a:r>
              <a:rPr lang="it-IT" smtClean="0">
                <a:effectLst/>
              </a:rPr>
              <a:t>Atrofia muscolare spinobulbare recessiva legata al cromosoma X (malattia di Kennedy)</a:t>
            </a:r>
          </a:p>
          <a:p>
            <a:pPr eaLnBrk="1" hangingPunct="1">
              <a:defRPr/>
            </a:pPr>
            <a:endParaRPr lang="it-IT" smtClean="0">
              <a:effectLst/>
            </a:endParaRPr>
          </a:p>
          <a:p>
            <a:pPr eaLnBrk="1" hangingPunct="1">
              <a:defRPr/>
            </a:pPr>
            <a:r>
              <a:rPr lang="it-IT" smtClean="0">
                <a:effectLst/>
              </a:rPr>
              <a:t>Paralisi bulbare progressiva (malattia di Fazio-Londe, forma infantile)</a:t>
            </a:r>
          </a:p>
          <a:p>
            <a:pPr eaLnBrk="1" hangingPunct="1">
              <a:defRPr/>
            </a:pPr>
            <a:endParaRPr lang="it-IT" smtClean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4000" smtClean="0">
                <a:effectLst/>
              </a:rPr>
              <a:t/>
            </a:r>
            <a:br>
              <a:rPr lang="it-IT" sz="4000" smtClean="0">
                <a:effectLst/>
              </a:rPr>
            </a:br>
            <a:r>
              <a:rPr lang="it-IT" sz="4000" smtClean="0">
                <a:solidFill>
                  <a:schemeClr val="hlink"/>
                </a:solidFill>
              </a:rPr>
              <a:t>Proteina Tau:</a:t>
            </a:r>
            <a:r>
              <a:rPr lang="it-IT" sz="4000" smtClean="0"/>
              <a:t> </a:t>
            </a:r>
            <a:r>
              <a:rPr lang="it-IT" sz="4000" smtClean="0">
                <a:solidFill>
                  <a:schemeClr val="tx1"/>
                </a:solidFill>
              </a:rPr>
              <a:t>funzione</a:t>
            </a:r>
            <a:r>
              <a:rPr lang="it-IT" sz="4000" smtClean="0">
                <a:solidFill>
                  <a:schemeClr val="tx1"/>
                </a:solidFill>
                <a:effectLst/>
              </a:rPr>
              <a:t/>
            </a:r>
            <a:br>
              <a:rPr lang="it-IT" sz="4000" smtClean="0">
                <a:solidFill>
                  <a:schemeClr val="tx1"/>
                </a:solidFill>
                <a:effectLst/>
              </a:rPr>
            </a:br>
            <a:endParaRPr lang="it-IT" sz="4000" smtClean="0">
              <a:solidFill>
                <a:schemeClr val="tx1"/>
              </a:solidFill>
              <a:effectLst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557338"/>
            <a:ext cx="7689850" cy="4538662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it-IT" sz="2800" smtClean="0">
              <a:effectLst/>
            </a:endParaRPr>
          </a:p>
          <a:p>
            <a:pPr algn="ctr" eaLnBrk="1" hangingPunct="1"/>
            <a:r>
              <a:rPr lang="it-IT" sz="2800" smtClean="0">
                <a:effectLst/>
              </a:rPr>
              <a:t>Proteina fosforilata prodotta da un gene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it-IT" sz="2800" smtClean="0">
                <a:effectLst/>
              </a:rPr>
              <a:t>   [cromosoma 17]</a:t>
            </a:r>
          </a:p>
          <a:p>
            <a:pPr algn="ctr" eaLnBrk="1" hangingPunct="1"/>
            <a:r>
              <a:rPr lang="it-IT" sz="2800" smtClean="0">
                <a:effectLst/>
              </a:rPr>
              <a:t>Isoforme proteiche diverse</a:t>
            </a:r>
          </a:p>
          <a:p>
            <a:pPr algn="ctr" eaLnBrk="1" hangingPunct="1"/>
            <a:r>
              <a:rPr lang="it-IT" sz="2800" smtClean="0">
                <a:effectLst/>
              </a:rPr>
              <a:t>Funzione fondamentale nel trasporto assonale</a:t>
            </a:r>
          </a:p>
          <a:p>
            <a:pPr algn="ctr" eaLnBrk="1" hangingPunct="1"/>
            <a:r>
              <a:rPr lang="it-IT" sz="2800" smtClean="0">
                <a:effectLst/>
              </a:rPr>
              <a:t>L’iperfosoforilazionene altera la funzione e la stabilità formando aggregati tossici</a:t>
            </a:r>
          </a:p>
          <a:p>
            <a:pPr algn="ctr" eaLnBrk="1" hangingPunct="1"/>
            <a:r>
              <a:rPr lang="it-IT" sz="2800" smtClean="0">
                <a:effectLst/>
              </a:rPr>
              <a:t>Morte neuronale apoptotica</a:t>
            </a:r>
          </a:p>
          <a:p>
            <a:pPr eaLnBrk="1" hangingPunct="1"/>
            <a:endParaRPr lang="it-IT" sz="2800" smtClean="0">
              <a:effectLst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333375"/>
            <a:ext cx="8229600" cy="1439863"/>
          </a:xfrm>
        </p:spPr>
        <p:txBody>
          <a:bodyPr/>
          <a:lstStyle/>
          <a:p>
            <a:pPr eaLnBrk="1" hangingPunct="1"/>
            <a:r>
              <a:rPr lang="it-IT" smtClean="0">
                <a:solidFill>
                  <a:schemeClr val="hlink"/>
                </a:solidFill>
                <a:effectLst/>
              </a:rPr>
              <a:t>Demenza fronto-temporale: </a:t>
            </a:r>
            <a:r>
              <a:rPr lang="it-IT" smtClean="0">
                <a:solidFill>
                  <a:schemeClr val="tx1"/>
                </a:solidFill>
                <a:effectLst/>
              </a:rPr>
              <a:t>presentazione clinica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420938"/>
            <a:ext cx="8229600" cy="4114800"/>
          </a:xfrm>
        </p:spPr>
        <p:txBody>
          <a:bodyPr/>
          <a:lstStyle/>
          <a:p>
            <a:pPr eaLnBrk="1" hangingPunct="1"/>
            <a:r>
              <a:rPr lang="it-IT" sz="3600" smtClean="0">
                <a:effectLst/>
              </a:rPr>
              <a:t>Disturbi comportamentali</a:t>
            </a:r>
          </a:p>
          <a:p>
            <a:pPr eaLnBrk="1" hangingPunct="1">
              <a:buFont typeface="Wingdings" pitchFamily="2" charset="2"/>
              <a:buNone/>
            </a:pPr>
            <a:endParaRPr lang="it-IT" sz="3600" smtClean="0">
              <a:effectLst/>
            </a:endParaRPr>
          </a:p>
          <a:p>
            <a:pPr eaLnBrk="1" hangingPunct="1"/>
            <a:r>
              <a:rPr lang="it-IT" sz="3600" smtClean="0">
                <a:effectLst/>
              </a:rPr>
              <a:t>Disturbi del linguaggio</a:t>
            </a:r>
            <a:r>
              <a:rPr lang="it-IT" sz="3600" smtClean="0">
                <a:solidFill>
                  <a:schemeClr val="folHlink"/>
                </a:solidFill>
                <a:effectLst/>
              </a:rPr>
              <a:t/>
            </a:r>
            <a:br>
              <a:rPr lang="it-IT" sz="3600" smtClean="0">
                <a:solidFill>
                  <a:schemeClr val="folHlink"/>
                </a:solidFill>
                <a:effectLst/>
              </a:rPr>
            </a:br>
            <a:r>
              <a:rPr lang="it-IT" sz="3600" smtClean="0">
                <a:solidFill>
                  <a:schemeClr val="folHlink"/>
                </a:solidFill>
                <a:effectLst/>
              </a:rPr>
              <a:t>    </a:t>
            </a:r>
            <a:r>
              <a:rPr lang="en-US" sz="3600" smtClean="0">
                <a:solidFill>
                  <a:schemeClr val="folHlink"/>
                </a:solidFill>
                <a:effectLst/>
              </a:rPr>
              <a:t>*</a:t>
            </a:r>
            <a:r>
              <a:rPr lang="en-US" sz="3600" smtClean="0">
                <a:effectLst/>
              </a:rPr>
              <a:t>  </a:t>
            </a:r>
            <a:r>
              <a:rPr lang="it-IT" sz="3600" smtClean="0">
                <a:effectLst/>
              </a:rPr>
              <a:t>Afasia progressiva primaria</a:t>
            </a:r>
          </a:p>
          <a:p>
            <a:pPr eaLnBrk="1" hangingPunct="1">
              <a:buFont typeface="Wingdings" pitchFamily="2" charset="2"/>
              <a:buNone/>
            </a:pPr>
            <a:r>
              <a:rPr lang="it-IT" sz="3600" smtClean="0">
                <a:effectLst/>
              </a:rPr>
              <a:t>      </a:t>
            </a:r>
            <a:r>
              <a:rPr lang="en-US" sz="3600" smtClean="0">
                <a:solidFill>
                  <a:schemeClr val="folHlink"/>
                </a:solidFill>
                <a:effectLst/>
              </a:rPr>
              <a:t>*</a:t>
            </a:r>
            <a:r>
              <a:rPr lang="en-US" sz="3600" smtClean="0">
                <a:effectLst/>
              </a:rPr>
              <a:t>   </a:t>
            </a:r>
            <a:r>
              <a:rPr lang="it-IT" sz="3600" smtClean="0">
                <a:effectLst/>
              </a:rPr>
              <a:t>Demenza semantica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z="4000" smtClean="0">
                <a:effectLst/>
              </a:rPr>
              <a:t/>
            </a:r>
            <a:br>
              <a:rPr lang="it-IT" sz="4000" smtClean="0">
                <a:effectLst/>
              </a:rPr>
            </a:br>
            <a:r>
              <a:rPr lang="it-IT" sz="4000" smtClean="0">
                <a:solidFill>
                  <a:schemeClr val="hlink"/>
                </a:solidFill>
                <a:effectLst/>
              </a:rPr>
              <a:t>Demenza fronto-temporale:</a:t>
            </a:r>
            <a:r>
              <a:rPr lang="it-IT" sz="4000" smtClean="0">
                <a:effectLst/>
              </a:rPr>
              <a:t> </a:t>
            </a:r>
            <a:r>
              <a:rPr lang="it-IT" sz="4000" smtClean="0">
                <a:solidFill>
                  <a:schemeClr val="tx1"/>
                </a:solidFill>
                <a:effectLst/>
              </a:rPr>
              <a:t>“alterazioni comportamentali”</a:t>
            </a:r>
            <a:br>
              <a:rPr lang="it-IT" sz="4000" smtClean="0">
                <a:solidFill>
                  <a:schemeClr val="tx1"/>
                </a:solidFill>
                <a:effectLst/>
              </a:rPr>
            </a:br>
            <a:endParaRPr lang="it-IT" sz="4000" smtClean="0">
              <a:solidFill>
                <a:schemeClr val="tx1"/>
              </a:solidFill>
              <a:effectLst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>
                <a:effectLst/>
              </a:rPr>
              <a:t>Disinibizione, perseverazione</a:t>
            </a:r>
          </a:p>
          <a:p>
            <a:pPr eaLnBrk="1" hangingPunct="1">
              <a:defRPr/>
            </a:pPr>
            <a:r>
              <a:rPr lang="it-IT" smtClean="0">
                <a:effectLst/>
              </a:rPr>
              <a:t>Inerzia, mancanza di spontaneità</a:t>
            </a:r>
          </a:p>
          <a:p>
            <a:pPr eaLnBrk="1" hangingPunct="1">
              <a:defRPr/>
            </a:pPr>
            <a:r>
              <a:rPr lang="it-IT" smtClean="0">
                <a:effectLst/>
              </a:rPr>
              <a:t>Perdita di consapevolezza sociale</a:t>
            </a:r>
          </a:p>
          <a:p>
            <a:pPr eaLnBrk="1" hangingPunct="1">
              <a:defRPr/>
            </a:pPr>
            <a:r>
              <a:rPr lang="it-IT" smtClean="0">
                <a:effectLst/>
              </a:rPr>
              <a:t>Perdita di insight</a:t>
            </a:r>
          </a:p>
          <a:p>
            <a:pPr eaLnBrk="1" hangingPunct="1">
              <a:defRPr/>
            </a:pPr>
            <a:r>
              <a:rPr lang="it-IT" smtClean="0">
                <a:effectLst/>
              </a:rPr>
              <a:t>Rigidità mentale e inflessibilità</a:t>
            </a:r>
          </a:p>
          <a:p>
            <a:pPr eaLnBrk="1" hangingPunct="1">
              <a:defRPr/>
            </a:pPr>
            <a:r>
              <a:rPr lang="it-IT" smtClean="0">
                <a:effectLst/>
              </a:rPr>
              <a:t>Logorrea</a:t>
            </a:r>
          </a:p>
          <a:p>
            <a:pPr eaLnBrk="1" hangingPunct="1">
              <a:defRPr/>
            </a:pPr>
            <a:r>
              <a:rPr lang="it-IT" smtClean="0">
                <a:effectLst/>
              </a:rPr>
              <a:t>Stereotipie e rituali</a:t>
            </a:r>
            <a:endParaRPr lang="it-IT" smtClean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919162"/>
          </a:xfrm>
        </p:spPr>
        <p:txBody>
          <a:bodyPr/>
          <a:lstStyle/>
          <a:p>
            <a:pPr eaLnBrk="1" hangingPunct="1"/>
            <a:r>
              <a:rPr lang="it-IT" sz="4000" smtClean="0">
                <a:solidFill>
                  <a:schemeClr val="hlink"/>
                </a:solidFill>
                <a:effectLst/>
              </a:rPr>
              <a:t>CONCLUSIONI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6180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it-IT" sz="300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b="1" smtClean="0">
                <a:effectLst/>
              </a:rPr>
              <a:t>15% dei  pazienti con FTD sviluppa una SLA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400" b="1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b="1" smtClean="0">
                <a:effectLst/>
              </a:rPr>
              <a:t>Alta probabilità di forme familiari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1800" b="1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b="1" smtClean="0">
                <a:effectLst/>
              </a:rPr>
              <a:t>Prognosi peggiore rispetto alla sopravvivenza e alla qualità di vita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2000" b="1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400" b="1" smtClean="0">
                <a:effectLst/>
              </a:rPr>
              <a:t>Diagnosi di DFT o SLA con estrema attenzione: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400" b="1" smtClean="0">
                <a:solidFill>
                  <a:schemeClr val="folHlink"/>
                </a:solidFill>
                <a:effectLst/>
              </a:rPr>
              <a:t>     </a:t>
            </a:r>
            <a:r>
              <a:rPr lang="en-US" sz="2400" b="1" smtClean="0">
                <a:solidFill>
                  <a:schemeClr val="folHlink"/>
                </a:solidFill>
                <a:effectLst/>
              </a:rPr>
              <a:t>*</a:t>
            </a:r>
            <a:r>
              <a:rPr lang="it-IT" sz="2400" b="1" smtClean="0">
                <a:effectLst/>
              </a:rPr>
              <a:t> aspetto neuropsicologico nei pazienti con SLA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400" b="1" smtClean="0">
                <a:effectLst/>
              </a:rPr>
              <a:t>        [pattern di disfunzione frontale]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400" b="1" smtClean="0">
                <a:solidFill>
                  <a:schemeClr val="folHlink"/>
                </a:solidFill>
                <a:effectLst/>
              </a:rPr>
              <a:t>     </a:t>
            </a:r>
            <a:r>
              <a:rPr lang="en-US" sz="2400" b="1" smtClean="0">
                <a:solidFill>
                  <a:schemeClr val="folHlink"/>
                </a:solidFill>
                <a:effectLst/>
              </a:rPr>
              <a:t>*</a:t>
            </a:r>
            <a:r>
              <a:rPr lang="it-IT" sz="2400" b="1" smtClean="0">
                <a:effectLst/>
              </a:rPr>
              <a:t> aspetto neuromotorio nei pazienti con DFT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400" b="1" smtClean="0">
                <a:effectLst/>
              </a:rPr>
              <a:t>        [clinica  +   EMG]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1200" smtClean="0">
                <a:effectLst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1200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it-IT" sz="12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836613"/>
            <a:ext cx="8229600" cy="1371600"/>
          </a:xfrm>
        </p:spPr>
        <p:txBody>
          <a:bodyPr/>
          <a:lstStyle/>
          <a:p>
            <a:pPr eaLnBrk="1" hangingPunct="1"/>
            <a:r>
              <a:rPr lang="it-IT" smtClean="0">
                <a:solidFill>
                  <a:schemeClr val="hlink"/>
                </a:solidFill>
                <a:effectLst/>
              </a:rPr>
              <a:t>Sclerosi laterale amiotrofica sporadica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81300"/>
            <a:ext cx="8229600" cy="3344863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it-IT" b="1" smtClean="0">
                <a:effectLst/>
              </a:rPr>
              <a:t>Disturbo progressivo che comporta la degenerazione del motoneurone superiore (via cortico-spinale  o piramidale)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it-IT" b="1" smtClean="0">
                <a:effectLst/>
              </a:rPr>
              <a:t> e di quello inferiore</a:t>
            </a:r>
          </a:p>
          <a:p>
            <a:pPr algn="ctr" eaLnBrk="1" hangingPunct="1">
              <a:defRPr/>
            </a:pPr>
            <a:endParaRPr lang="it-IT" b="1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ChangeArrowheads="1"/>
          </p:cNvSpPr>
          <p:nvPr/>
        </p:nvSpPr>
        <p:spPr bwMode="auto">
          <a:xfrm>
            <a:off x="3276600" y="476250"/>
            <a:ext cx="5516563" cy="6083300"/>
          </a:xfrm>
          <a:prstGeom prst="rect">
            <a:avLst/>
          </a:prstGeom>
          <a:gradFill rotWithShape="0">
            <a:gsLst>
              <a:gs pos="0">
                <a:srgbClr val="1D2B4B"/>
              </a:gs>
              <a:gs pos="100000">
                <a:srgbClr val="618FFD"/>
              </a:gs>
            </a:gsLst>
            <a:lin ang="5400000" scaled="1"/>
          </a:gradFill>
          <a:ln w="12699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pic>
        <p:nvPicPr>
          <p:cNvPr id="10243" name="Picture 6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67175" y="981075"/>
            <a:ext cx="4130675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Rectangle 7"/>
          <p:cNvSpPr>
            <a:spLocks noChangeArrowheads="1"/>
          </p:cNvSpPr>
          <p:nvPr/>
        </p:nvSpPr>
        <p:spPr bwMode="auto">
          <a:xfrm>
            <a:off x="3924300" y="5445125"/>
            <a:ext cx="4392613" cy="99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240000"/>
              </a:lnSpc>
            </a:pPr>
            <a:r>
              <a:rPr kumimoji="1" lang="en-US" altLang="ko-KR" b="1">
                <a:solidFill>
                  <a:srgbClr val="FFFF00"/>
                </a:solidFill>
                <a:latin typeface="Arial" charset="0"/>
                <a:ea typeface="돋움" pitchFamily="50" charset="-127"/>
              </a:rPr>
              <a:t>Lou "The Iron Horse" Gehrig (1903-41)</a:t>
            </a:r>
          </a:p>
          <a:p>
            <a:pPr algn="ctr" eaLnBrk="0" hangingPunct="0"/>
            <a:endParaRPr kumimoji="1" lang="en-US" altLang="ko-KR" sz="1600" b="1">
              <a:solidFill>
                <a:srgbClr val="FFFF00"/>
              </a:solidFill>
              <a:latin typeface="Arial" charset="0"/>
              <a:ea typeface="돋움" pitchFamily="50" charset="-127"/>
            </a:endParaRPr>
          </a:p>
        </p:txBody>
      </p:sp>
      <p:sp>
        <p:nvSpPr>
          <p:cNvPr id="10245" name="Rectangle 9"/>
          <p:cNvSpPr>
            <a:spLocks noChangeArrowheads="1"/>
          </p:cNvSpPr>
          <p:nvPr/>
        </p:nvSpPr>
        <p:spPr bwMode="auto">
          <a:xfrm>
            <a:off x="323850" y="2420938"/>
            <a:ext cx="2592388" cy="17287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1">
                <a:solidFill>
                  <a:srgbClr val="FFFF00"/>
                </a:solidFill>
                <a:latin typeface="Tahoma" pitchFamily="34" charset="0"/>
              </a:rPr>
              <a:t>Malattia</a:t>
            </a:r>
          </a:p>
          <a:p>
            <a:pPr algn="ctr"/>
            <a:r>
              <a:rPr lang="it-IT" sz="2400" b="1">
                <a:solidFill>
                  <a:srgbClr val="FFFF00"/>
                </a:solidFill>
                <a:latin typeface="Tahoma" pitchFamily="34" charset="0"/>
              </a:rPr>
              <a:t>di</a:t>
            </a:r>
          </a:p>
          <a:p>
            <a:pPr algn="ctr"/>
            <a:r>
              <a:rPr lang="it-IT" sz="2400" b="1">
                <a:solidFill>
                  <a:srgbClr val="FFFF00"/>
                </a:solidFill>
                <a:latin typeface="Tahoma" pitchFamily="34" charset="0"/>
              </a:rPr>
              <a:t>Lou  Gehrig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395288" y="2708275"/>
            <a:ext cx="2952750" cy="237648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3200" b="1">
                <a:solidFill>
                  <a:srgbClr val="FFFF00"/>
                </a:solidFill>
                <a:latin typeface="Tahoma" pitchFamily="34" charset="0"/>
              </a:rPr>
              <a:t>Malattia</a:t>
            </a:r>
          </a:p>
          <a:p>
            <a:pPr algn="ctr"/>
            <a:r>
              <a:rPr lang="it-IT" sz="3200" b="1">
                <a:solidFill>
                  <a:srgbClr val="FFFF00"/>
                </a:solidFill>
                <a:latin typeface="Tahoma" pitchFamily="34" charset="0"/>
              </a:rPr>
              <a:t>di</a:t>
            </a:r>
          </a:p>
          <a:p>
            <a:pPr algn="ctr"/>
            <a:r>
              <a:rPr lang="it-IT" sz="3200" b="1">
                <a:solidFill>
                  <a:srgbClr val="FFFF00"/>
                </a:solidFill>
                <a:latin typeface="Tahoma" pitchFamily="34" charset="0"/>
              </a:rPr>
              <a:t>Charcot</a:t>
            </a:r>
          </a:p>
          <a:p>
            <a:pPr algn="ctr"/>
            <a:r>
              <a:rPr lang="it-IT" sz="2400" b="1">
                <a:solidFill>
                  <a:srgbClr val="FFFF00"/>
                </a:solidFill>
                <a:latin typeface="Tahoma" pitchFamily="34" charset="0"/>
              </a:rPr>
              <a:t>[1860]</a:t>
            </a:r>
          </a:p>
        </p:txBody>
      </p:sp>
      <p:pic>
        <p:nvPicPr>
          <p:cNvPr id="11267" name="Picture 8" descr="http://antonini.med.br/blog/wp-content/gallery/hfar/charco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3" y="549275"/>
            <a:ext cx="4103687" cy="5930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lusso">
  <a:themeElements>
    <a:clrScheme name="Flusso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Flusso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lusso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sso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usso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1114</TotalTime>
  <Words>2457</Words>
  <Application>Microsoft PowerPoint</Application>
  <PresentationFormat>Presentazione su schermo (4:3)</PresentationFormat>
  <Paragraphs>430</Paragraphs>
  <Slides>63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63</vt:i4>
      </vt:variant>
    </vt:vector>
  </HeadingPairs>
  <TitlesOfParts>
    <vt:vector size="72" baseType="lpstr">
      <vt:lpstr>Garamond</vt:lpstr>
      <vt:lpstr>Arial</vt:lpstr>
      <vt:lpstr>Wingdings</vt:lpstr>
      <vt:lpstr>Calibri</vt:lpstr>
      <vt:lpstr>돋움</vt:lpstr>
      <vt:lpstr>Tahoma</vt:lpstr>
      <vt:lpstr>Times New Roman</vt:lpstr>
      <vt:lpstr>Sylfaen</vt:lpstr>
      <vt:lpstr>Flusso</vt:lpstr>
      <vt:lpstr>MALATTIE PRIMITIVE DEL MOTONEURONE</vt:lpstr>
      <vt:lpstr>Malattie dell’Unità Motoria </vt:lpstr>
      <vt:lpstr>Unità Motoria</vt:lpstr>
      <vt:lpstr>   A. MALATTIE SPORADICHE DEL MOTOTONEURONE           Sclerosi laterale amiotrofica sporadica [malattia di Lou Gehrig/ di Charcot]         Sclerosi laterale primaria         Sclerosi laterale amiotrofica endemica  dell’isola di Guam [associata a Parkinson-demenza]                Atrofia muscolare progressiva</vt:lpstr>
      <vt:lpstr>B.    MALATTIE EREDITARIE       DEL MOTONEURONE</vt:lpstr>
      <vt:lpstr>B.    MALATTIE EREDITARIE       DEL MOTONEURONE</vt:lpstr>
      <vt:lpstr>Sclerosi laterale amiotrofica sporadica</vt:lpstr>
      <vt:lpstr>Diapositiva 8</vt:lpstr>
      <vt:lpstr>Diapositiva 9</vt:lpstr>
      <vt:lpstr>SLA sporadica - Età di esordio</vt:lpstr>
      <vt:lpstr>Diapositiva 11</vt:lpstr>
      <vt:lpstr>Sclerosi laterale amiotrofica  familiare [10%]</vt:lpstr>
      <vt:lpstr>Sclerosi laterale amiotrofica  familiare dell’adulto</vt:lpstr>
      <vt:lpstr>Eziopatogenesi: sconosciuta  </vt:lpstr>
      <vt:lpstr>Eziopatogenesi</vt:lpstr>
      <vt:lpstr>Neuropatologia</vt:lpstr>
      <vt:lpstr>Sintomatologia </vt:lpstr>
      <vt:lpstr>Sintomatologia</vt:lpstr>
      <vt:lpstr>Sintomatologia</vt:lpstr>
      <vt:lpstr>Sintomatologia</vt:lpstr>
      <vt:lpstr>Sintomatologia</vt:lpstr>
      <vt:lpstr>DIAGNOSI</vt:lpstr>
      <vt:lpstr>DIAGNOSI</vt:lpstr>
      <vt:lpstr>Criteri diagnostici (El Escorial, 1994) Revisione: Carvalho M et al. Electrodiagnostic criteria for diagnosis of ALS.  Clinical Neurophysiol 2008</vt:lpstr>
      <vt:lpstr>Diapositiva 25</vt:lpstr>
      <vt:lpstr>SCLEROSI LATERALE PRIMARIA</vt:lpstr>
      <vt:lpstr>FATTORI PROGNOSTICI</vt:lpstr>
      <vt:lpstr>TERAPIA  FARMACOLOGICA</vt:lpstr>
      <vt:lpstr>TERAPIA  FARMACOLOGICA</vt:lpstr>
      <vt:lpstr>TERAPIA  FARMACOLOGICA</vt:lpstr>
      <vt:lpstr>TERAPIA  FARMACOLOGICA</vt:lpstr>
      <vt:lpstr>TERAPIA  FARMACOLOGICA</vt:lpstr>
      <vt:lpstr>GESTIONE DELLE COMPLICANZE</vt:lpstr>
      <vt:lpstr>GESTIONE RIABILITATIVA</vt:lpstr>
      <vt:lpstr>GESTIONE RIABILITATIVA</vt:lpstr>
      <vt:lpstr>GESTIONE RIABILITATIVA</vt:lpstr>
      <vt:lpstr>GESTIONE RIABILITATIVA</vt:lpstr>
      <vt:lpstr>GESTIONE RIABILITATIVA</vt:lpstr>
      <vt:lpstr>GESTIONE RIABILITATIVA</vt:lpstr>
      <vt:lpstr>Insufficienza Respiratoria </vt:lpstr>
      <vt:lpstr>Insufficienza Respiratoria </vt:lpstr>
      <vt:lpstr>Insufficienza Respiratoria</vt:lpstr>
      <vt:lpstr>GESTIONE RIABILITATIVA</vt:lpstr>
      <vt:lpstr>GESTIONE RIABILITATIVA</vt:lpstr>
      <vt:lpstr>GESTIONE RIABILITATIVA</vt:lpstr>
      <vt:lpstr>GESTIONE RIABILITATIVA</vt:lpstr>
      <vt:lpstr>NIV- Maschera nasale</vt:lpstr>
      <vt:lpstr>NIV- Maschera facciale</vt:lpstr>
      <vt:lpstr>NIV- Maschera “total face”</vt:lpstr>
      <vt:lpstr>NIV – CPAP</vt:lpstr>
      <vt:lpstr>GESTIONE RIABILITATIVA</vt:lpstr>
      <vt:lpstr>GESTIONE RIABILITATIVA</vt:lpstr>
      <vt:lpstr>GESTIONE RIABILITATIVA</vt:lpstr>
      <vt:lpstr>GESTIONE RIABILITATIVA</vt:lpstr>
      <vt:lpstr>La scelta deriva sempre da una attenta e completa valutazione multidisciplinare</vt:lpstr>
      <vt:lpstr>Diapositiva 56</vt:lpstr>
      <vt:lpstr> Epidemiologia </vt:lpstr>
      <vt:lpstr>Diapositiva 58</vt:lpstr>
      <vt:lpstr>SINUCLEINOPATIE</vt:lpstr>
      <vt:lpstr> Proteina Tau: funzione </vt:lpstr>
      <vt:lpstr>Demenza fronto-temporale: presentazione clinica</vt:lpstr>
      <vt:lpstr> Demenza fronto-temporale: “alterazioni comportamentali” </vt:lpstr>
      <vt:lpstr>CONCLUSIONI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MALATTIE PRIMITIVE DEL MOTONEURONE   A.     MALATTIE SPORADICHE DEL MOTONEURONE a.      Sclerosi laterale amiotrofica sporadica b.      Atrofia muscolare progressiva c.      Sclerosi laterale primaria d.      Sclerosi laterale amiotrofica endemica del Pacifico occidentale   </dc:title>
  <dc:creator>Pc Cel2000</dc:creator>
  <cp:lastModifiedBy>Diego</cp:lastModifiedBy>
  <cp:revision>50</cp:revision>
  <dcterms:created xsi:type="dcterms:W3CDTF">2007-03-09T16:13:39Z</dcterms:created>
  <dcterms:modified xsi:type="dcterms:W3CDTF">2015-02-20T06:40:32Z</dcterms:modified>
</cp:coreProperties>
</file>